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59" r:id="rId3"/>
    <p:sldId id="256" r:id="rId4"/>
    <p:sldId id="260" r:id="rId5"/>
    <p:sldId id="257" r:id="rId6"/>
  </p:sldIdLst>
  <p:sldSz cx="6858000" cy="9144000" type="screen4x3"/>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userDrawn="1">
          <p15:clr>
            <a:srgbClr val="A4A3A4"/>
          </p15:clr>
        </p15:guide>
        <p15:guide id="2" pos="216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as" initials="A"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ittlere Formatvorlag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65" autoAdjust="0"/>
    <p:restoredTop sz="94660"/>
  </p:normalViewPr>
  <p:slideViewPr>
    <p:cSldViewPr snapToGrid="0">
      <p:cViewPr>
        <p:scale>
          <a:sx n="75" d="100"/>
          <a:sy n="75" d="100"/>
        </p:scale>
        <p:origin x="-2238" y="73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de-DE" smtClean="0"/>
              <a:t>Titelmasterformat durch Klicken bearbeiten</a:t>
            </a:r>
            <a:endParaRPr lang="en-US" dirty="0"/>
          </a:p>
        </p:txBody>
      </p:sp>
      <p:sp>
        <p:nvSpPr>
          <p:cNvPr id="3" name="Subtitle 2"/>
          <p:cNvSpPr>
            <a:spLocks noGrp="1"/>
          </p:cNvSpPr>
          <p:nvPr>
            <p:ph type="subTitle" idx="1"/>
          </p:nvPr>
        </p:nvSpPr>
        <p:spPr>
          <a:xfrm>
            <a:off x="857250" y="4802718"/>
            <a:ext cx="5143500" cy="2207683"/>
          </a:xfrm>
        </p:spPr>
        <p:txBody>
          <a:bodyPr/>
          <a:lstStyle>
            <a:lvl1pPr marL="0" indent="0" algn="ctr">
              <a:buNone/>
              <a:defRPr sz="1800"/>
            </a:lvl1pPr>
            <a:lvl2pPr marL="342905" indent="0" algn="ctr">
              <a:buNone/>
              <a:defRPr sz="1500"/>
            </a:lvl2pPr>
            <a:lvl3pPr marL="685808" indent="0" algn="ctr">
              <a:buNone/>
              <a:defRPr sz="1350"/>
            </a:lvl3pPr>
            <a:lvl4pPr marL="1028713" indent="0" algn="ctr">
              <a:buNone/>
              <a:defRPr sz="1200"/>
            </a:lvl4pPr>
            <a:lvl5pPr marL="1371617" indent="0" algn="ctr">
              <a:buNone/>
              <a:defRPr sz="1200"/>
            </a:lvl5pPr>
            <a:lvl6pPr marL="1714521" indent="0" algn="ctr">
              <a:buNone/>
              <a:defRPr sz="1200"/>
            </a:lvl6pPr>
            <a:lvl7pPr marL="2057426" indent="0" algn="ctr">
              <a:buNone/>
              <a:defRPr sz="1200"/>
            </a:lvl7pPr>
            <a:lvl8pPr marL="2400330" indent="0" algn="ctr">
              <a:buNone/>
              <a:defRPr sz="1200"/>
            </a:lvl8pPr>
            <a:lvl9pPr marL="2743234" indent="0" algn="ctr">
              <a:buNone/>
              <a:defRPr sz="12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fld id="{DFA68154-65C9-41B1-A9FA-470300D9FA08}" type="datetimeFigureOut">
              <a:rPr lang="de-DE" smtClean="0"/>
              <a:t>24.03.2021</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31089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DFA68154-65C9-41B1-A9FA-470300D9FA08}" type="datetimeFigureOut">
              <a:rPr lang="de-DE" smtClean="0"/>
              <a:t>24.03.2021</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232178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67917" y="2279655"/>
            <a:ext cx="5915025" cy="3803649"/>
          </a:xfrm>
        </p:spPr>
        <p:txBody>
          <a:bodyPr anchor="b"/>
          <a:lstStyle>
            <a:lvl1pPr>
              <a:defRPr sz="45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467917" y="6119288"/>
            <a:ext cx="5915025" cy="2000249"/>
          </a:xfrm>
        </p:spPr>
        <p:txBody>
          <a:bodyPr/>
          <a:lstStyle>
            <a:lvl1pPr marL="0" indent="0">
              <a:buNone/>
              <a:defRPr sz="1800">
                <a:solidFill>
                  <a:schemeClr val="tx1"/>
                </a:solidFill>
              </a:defRPr>
            </a:lvl1pPr>
            <a:lvl2pPr marL="342905" indent="0">
              <a:buNone/>
              <a:defRPr sz="1500">
                <a:solidFill>
                  <a:schemeClr val="tx1">
                    <a:tint val="75000"/>
                  </a:schemeClr>
                </a:solidFill>
              </a:defRPr>
            </a:lvl2pPr>
            <a:lvl3pPr marL="685808" indent="0">
              <a:buNone/>
              <a:defRPr sz="1350">
                <a:solidFill>
                  <a:schemeClr val="tx1">
                    <a:tint val="75000"/>
                  </a:schemeClr>
                </a:solidFill>
              </a:defRPr>
            </a:lvl3pPr>
            <a:lvl4pPr marL="1028713" indent="0">
              <a:buNone/>
              <a:defRPr sz="1200">
                <a:solidFill>
                  <a:schemeClr val="tx1">
                    <a:tint val="75000"/>
                  </a:schemeClr>
                </a:solidFill>
              </a:defRPr>
            </a:lvl4pPr>
            <a:lvl5pPr marL="1371617" indent="0">
              <a:buNone/>
              <a:defRPr sz="1200">
                <a:solidFill>
                  <a:schemeClr val="tx1">
                    <a:tint val="75000"/>
                  </a:schemeClr>
                </a:solidFill>
              </a:defRPr>
            </a:lvl5pPr>
            <a:lvl6pPr marL="1714521" indent="0">
              <a:buNone/>
              <a:defRPr sz="1200">
                <a:solidFill>
                  <a:schemeClr val="tx1">
                    <a:tint val="75000"/>
                  </a:schemeClr>
                </a:solidFill>
              </a:defRPr>
            </a:lvl6pPr>
            <a:lvl7pPr marL="2057426" indent="0">
              <a:buNone/>
              <a:defRPr sz="1200">
                <a:solidFill>
                  <a:schemeClr val="tx1">
                    <a:tint val="75000"/>
                  </a:schemeClr>
                </a:solidFill>
              </a:defRPr>
            </a:lvl7pPr>
            <a:lvl8pPr marL="2400330" indent="0">
              <a:buNone/>
              <a:defRPr sz="1200">
                <a:solidFill>
                  <a:schemeClr val="tx1">
                    <a:tint val="75000"/>
                  </a:schemeClr>
                </a:solidFill>
              </a:defRPr>
            </a:lvl8pPr>
            <a:lvl9pPr marL="2743234" indent="0">
              <a:buNone/>
              <a:defRPr sz="1200">
                <a:solidFill>
                  <a:schemeClr val="tx1">
                    <a:tint val="75000"/>
                  </a:schemeClr>
                </a:solidFill>
              </a:defRPr>
            </a:lvl9pPr>
          </a:lstStyle>
          <a:p>
            <a:pPr lvl="0"/>
            <a:r>
              <a:rPr lang="de-DE" smtClean="0"/>
              <a:t>Textmasterformat bearbeiten</a:t>
            </a:r>
          </a:p>
        </p:txBody>
      </p:sp>
      <p:sp>
        <p:nvSpPr>
          <p:cNvPr id="4" name="Date Placeholder 3"/>
          <p:cNvSpPr>
            <a:spLocks noGrp="1"/>
          </p:cNvSpPr>
          <p:nvPr>
            <p:ph type="dt" sz="half" idx="10"/>
          </p:nvPr>
        </p:nvSpPr>
        <p:spPr/>
        <p:txBody>
          <a:bodyPr/>
          <a:lstStyle/>
          <a:p>
            <a:fld id="{DFA68154-65C9-41B1-A9FA-470300D9FA08}" type="datetimeFigureOut">
              <a:rPr lang="de-DE" smtClean="0"/>
              <a:t>24.03.2021</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3908315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DFA68154-65C9-41B1-A9FA-470300D9FA08}" type="datetimeFigureOut">
              <a:rPr lang="de-DE" smtClean="0"/>
              <a:t>24.03.2021</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3844429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8"/>
            <a:ext cx="5915025" cy="1767417"/>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472382" y="2241553"/>
            <a:ext cx="2901255" cy="1098549"/>
          </a:xfrm>
        </p:spPr>
        <p:txBody>
          <a:bodyPr anchor="b"/>
          <a:lstStyle>
            <a:lvl1pPr marL="0" indent="0">
              <a:buNone/>
              <a:defRPr sz="1800" b="1"/>
            </a:lvl1pPr>
            <a:lvl2pPr marL="342905" indent="0">
              <a:buNone/>
              <a:defRPr sz="1500" b="1"/>
            </a:lvl2pPr>
            <a:lvl3pPr marL="685808" indent="0">
              <a:buNone/>
              <a:defRPr sz="1350" b="1"/>
            </a:lvl3pPr>
            <a:lvl4pPr marL="1028713" indent="0">
              <a:buNone/>
              <a:defRPr sz="1200" b="1"/>
            </a:lvl4pPr>
            <a:lvl5pPr marL="1371617" indent="0">
              <a:buNone/>
              <a:defRPr sz="1200" b="1"/>
            </a:lvl5pPr>
            <a:lvl6pPr marL="1714521" indent="0">
              <a:buNone/>
              <a:defRPr sz="1200" b="1"/>
            </a:lvl6pPr>
            <a:lvl7pPr marL="2057426" indent="0">
              <a:buNone/>
              <a:defRPr sz="1200" b="1"/>
            </a:lvl7pPr>
            <a:lvl8pPr marL="2400330" indent="0">
              <a:buNone/>
              <a:defRPr sz="1200" b="1"/>
            </a:lvl8pPr>
            <a:lvl9pPr marL="2743234" indent="0">
              <a:buNone/>
              <a:defRPr sz="1200" b="1"/>
            </a:lvl9pPr>
          </a:lstStyle>
          <a:p>
            <a:pPr lvl="0"/>
            <a:r>
              <a:rPr lang="de-DE" smtClean="0"/>
              <a:t>Textmasterformat bearbeiten</a:t>
            </a:r>
          </a:p>
        </p:txBody>
      </p:sp>
      <p:sp>
        <p:nvSpPr>
          <p:cNvPr id="4" name="Content Placeholder 3"/>
          <p:cNvSpPr>
            <a:spLocks noGrp="1"/>
          </p:cNvSpPr>
          <p:nvPr>
            <p:ph sz="half" idx="2"/>
          </p:nvPr>
        </p:nvSpPr>
        <p:spPr>
          <a:xfrm>
            <a:off x="472382" y="3340100"/>
            <a:ext cx="2901255" cy="4912784"/>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3471864" y="2241553"/>
            <a:ext cx="2915543" cy="1098549"/>
          </a:xfrm>
        </p:spPr>
        <p:txBody>
          <a:bodyPr anchor="b"/>
          <a:lstStyle>
            <a:lvl1pPr marL="0" indent="0">
              <a:buNone/>
              <a:defRPr sz="1800" b="1"/>
            </a:lvl1pPr>
            <a:lvl2pPr marL="342905" indent="0">
              <a:buNone/>
              <a:defRPr sz="1500" b="1"/>
            </a:lvl2pPr>
            <a:lvl3pPr marL="685808" indent="0">
              <a:buNone/>
              <a:defRPr sz="1350" b="1"/>
            </a:lvl3pPr>
            <a:lvl4pPr marL="1028713" indent="0">
              <a:buNone/>
              <a:defRPr sz="1200" b="1"/>
            </a:lvl4pPr>
            <a:lvl5pPr marL="1371617" indent="0">
              <a:buNone/>
              <a:defRPr sz="1200" b="1"/>
            </a:lvl5pPr>
            <a:lvl6pPr marL="1714521" indent="0">
              <a:buNone/>
              <a:defRPr sz="1200" b="1"/>
            </a:lvl6pPr>
            <a:lvl7pPr marL="2057426" indent="0">
              <a:buNone/>
              <a:defRPr sz="1200" b="1"/>
            </a:lvl7pPr>
            <a:lvl8pPr marL="2400330" indent="0">
              <a:buNone/>
              <a:defRPr sz="1200" b="1"/>
            </a:lvl8pPr>
            <a:lvl9pPr marL="2743234" indent="0">
              <a:buNone/>
              <a:defRPr sz="1200" b="1"/>
            </a:lvl9pPr>
          </a:lstStyle>
          <a:p>
            <a:pPr lvl="0"/>
            <a:r>
              <a:rPr lang="de-DE" smtClean="0"/>
              <a:t>Textmasterformat bearbeiten</a:t>
            </a:r>
          </a:p>
        </p:txBody>
      </p:sp>
      <p:sp>
        <p:nvSpPr>
          <p:cNvPr id="6" name="Content Placeholder 5"/>
          <p:cNvSpPr>
            <a:spLocks noGrp="1"/>
          </p:cNvSpPr>
          <p:nvPr>
            <p:ph sz="quarter" idx="4"/>
          </p:nvPr>
        </p:nvSpPr>
        <p:spPr>
          <a:xfrm>
            <a:off x="3471864" y="3340100"/>
            <a:ext cx="2915543" cy="4912784"/>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DFA68154-65C9-41B1-A9FA-470300D9FA08}" type="datetimeFigureOut">
              <a:rPr lang="de-DE" smtClean="0"/>
              <a:t>24.03.2021</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4197168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DFA68154-65C9-41B1-A9FA-470300D9FA08}" type="datetimeFigureOut">
              <a:rPr lang="de-DE" smtClean="0"/>
              <a:t>24.03.2021</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883712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A68154-65C9-41B1-A9FA-470300D9FA08}" type="datetimeFigureOut">
              <a:rPr lang="de-DE" smtClean="0"/>
              <a:t>24.03.2021</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3624235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de-DE" smtClean="0"/>
              <a:t>Titelmasterformat durch Klicken bearbeiten</a:t>
            </a:r>
            <a:endParaRPr lang="en-US" dirty="0"/>
          </a:p>
        </p:txBody>
      </p:sp>
      <p:sp>
        <p:nvSpPr>
          <p:cNvPr id="3" name="Content Placeholder 2"/>
          <p:cNvSpPr>
            <a:spLocks noGrp="1"/>
          </p:cNvSpPr>
          <p:nvPr>
            <p:ph idx="1"/>
          </p:nvPr>
        </p:nvSpPr>
        <p:spPr>
          <a:xfrm>
            <a:off x="2915544" y="1316571"/>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472381" y="2743202"/>
            <a:ext cx="2211884" cy="5082117"/>
          </a:xfrm>
        </p:spPr>
        <p:txBody>
          <a:bodyPr/>
          <a:lstStyle>
            <a:lvl1pPr marL="0" indent="0">
              <a:buNone/>
              <a:defRPr sz="1200"/>
            </a:lvl1pPr>
            <a:lvl2pPr marL="342905" indent="0">
              <a:buNone/>
              <a:defRPr sz="1050"/>
            </a:lvl2pPr>
            <a:lvl3pPr marL="685808" indent="0">
              <a:buNone/>
              <a:defRPr sz="900"/>
            </a:lvl3pPr>
            <a:lvl4pPr marL="1028713" indent="0">
              <a:buNone/>
              <a:defRPr sz="750"/>
            </a:lvl4pPr>
            <a:lvl5pPr marL="1371617" indent="0">
              <a:buNone/>
              <a:defRPr sz="750"/>
            </a:lvl5pPr>
            <a:lvl6pPr marL="1714521" indent="0">
              <a:buNone/>
              <a:defRPr sz="750"/>
            </a:lvl6pPr>
            <a:lvl7pPr marL="2057426" indent="0">
              <a:buNone/>
              <a:defRPr sz="750"/>
            </a:lvl7pPr>
            <a:lvl8pPr marL="2400330" indent="0">
              <a:buNone/>
              <a:defRPr sz="750"/>
            </a:lvl8pPr>
            <a:lvl9pPr marL="2743234" indent="0">
              <a:buNone/>
              <a:defRPr sz="750"/>
            </a:lvl9pPr>
          </a:lstStyle>
          <a:p>
            <a:pPr lvl="0"/>
            <a:r>
              <a:rPr lang="de-DE" smtClean="0"/>
              <a:t>Textmasterformat bearbeiten</a:t>
            </a:r>
          </a:p>
        </p:txBody>
      </p:sp>
      <p:sp>
        <p:nvSpPr>
          <p:cNvPr id="5" name="Date Placeholder 4"/>
          <p:cNvSpPr>
            <a:spLocks noGrp="1"/>
          </p:cNvSpPr>
          <p:nvPr>
            <p:ph type="dt" sz="half" idx="10"/>
          </p:nvPr>
        </p:nvSpPr>
        <p:spPr/>
        <p:txBody>
          <a:bodyPr/>
          <a:lstStyle/>
          <a:p>
            <a:fld id="{DFA68154-65C9-41B1-A9FA-470300D9FA08}" type="datetimeFigureOut">
              <a:rPr lang="de-DE" smtClean="0"/>
              <a:t>24.03.2021</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662130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2915544" y="1316571"/>
            <a:ext cx="3471863" cy="6498167"/>
          </a:xfrm>
        </p:spPr>
        <p:txBody>
          <a:bodyPr anchor="t"/>
          <a:lstStyle>
            <a:lvl1pPr marL="0" indent="0">
              <a:buNone/>
              <a:defRPr sz="2400"/>
            </a:lvl1pPr>
            <a:lvl2pPr marL="342905" indent="0">
              <a:buNone/>
              <a:defRPr sz="2100"/>
            </a:lvl2pPr>
            <a:lvl3pPr marL="685808" indent="0">
              <a:buNone/>
              <a:defRPr sz="1800"/>
            </a:lvl3pPr>
            <a:lvl4pPr marL="1028713" indent="0">
              <a:buNone/>
              <a:defRPr sz="1500"/>
            </a:lvl4pPr>
            <a:lvl5pPr marL="1371617" indent="0">
              <a:buNone/>
              <a:defRPr sz="1500"/>
            </a:lvl5pPr>
            <a:lvl6pPr marL="1714521" indent="0">
              <a:buNone/>
              <a:defRPr sz="1500"/>
            </a:lvl6pPr>
            <a:lvl7pPr marL="2057426" indent="0">
              <a:buNone/>
              <a:defRPr sz="1500"/>
            </a:lvl7pPr>
            <a:lvl8pPr marL="2400330" indent="0">
              <a:buNone/>
              <a:defRPr sz="1500"/>
            </a:lvl8pPr>
            <a:lvl9pPr marL="2743234" indent="0">
              <a:buNone/>
              <a:defRPr sz="15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472381" y="2743202"/>
            <a:ext cx="2211884" cy="5082117"/>
          </a:xfrm>
        </p:spPr>
        <p:txBody>
          <a:bodyPr/>
          <a:lstStyle>
            <a:lvl1pPr marL="0" indent="0">
              <a:buNone/>
              <a:defRPr sz="1200"/>
            </a:lvl1pPr>
            <a:lvl2pPr marL="342905" indent="0">
              <a:buNone/>
              <a:defRPr sz="1050"/>
            </a:lvl2pPr>
            <a:lvl3pPr marL="685808" indent="0">
              <a:buNone/>
              <a:defRPr sz="900"/>
            </a:lvl3pPr>
            <a:lvl4pPr marL="1028713" indent="0">
              <a:buNone/>
              <a:defRPr sz="750"/>
            </a:lvl4pPr>
            <a:lvl5pPr marL="1371617" indent="0">
              <a:buNone/>
              <a:defRPr sz="750"/>
            </a:lvl5pPr>
            <a:lvl6pPr marL="1714521" indent="0">
              <a:buNone/>
              <a:defRPr sz="750"/>
            </a:lvl6pPr>
            <a:lvl7pPr marL="2057426" indent="0">
              <a:buNone/>
              <a:defRPr sz="750"/>
            </a:lvl7pPr>
            <a:lvl8pPr marL="2400330" indent="0">
              <a:buNone/>
              <a:defRPr sz="750"/>
            </a:lvl8pPr>
            <a:lvl9pPr marL="2743234" indent="0">
              <a:buNone/>
              <a:defRPr sz="750"/>
            </a:lvl9pPr>
          </a:lstStyle>
          <a:p>
            <a:pPr lvl="0"/>
            <a:r>
              <a:rPr lang="de-DE" smtClean="0"/>
              <a:t>Textmasterformat bearbeiten</a:t>
            </a:r>
          </a:p>
        </p:txBody>
      </p:sp>
      <p:sp>
        <p:nvSpPr>
          <p:cNvPr id="5" name="Date Placeholder 4"/>
          <p:cNvSpPr>
            <a:spLocks noGrp="1"/>
          </p:cNvSpPr>
          <p:nvPr>
            <p:ph type="dt" sz="half" idx="10"/>
          </p:nvPr>
        </p:nvSpPr>
        <p:spPr/>
        <p:txBody>
          <a:bodyPr/>
          <a:lstStyle/>
          <a:p>
            <a:fld id="{DFA68154-65C9-41B1-A9FA-470300D9FA08}" type="datetimeFigureOut">
              <a:rPr lang="de-DE" smtClean="0"/>
              <a:t>24.03.2021</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3675466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DFA68154-65C9-41B1-A9FA-470300D9FA08}" type="datetimeFigureOut">
              <a:rPr lang="de-DE" smtClean="0"/>
              <a:t>24.03.2021</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2859736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6"/>
            <a:ext cx="1478756" cy="7749117"/>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471488" y="486836"/>
            <a:ext cx="4350544" cy="7749117"/>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DFA68154-65C9-41B1-A9FA-470300D9FA08}" type="datetimeFigureOut">
              <a:rPr lang="de-DE" smtClean="0"/>
              <a:t>24.03.2021</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D894BD87-0BC1-4B35-8329-3A1FB56B9167}" type="slidenum">
              <a:rPr lang="de-DE" smtClean="0"/>
              <a:t>‹#›</a:t>
            </a:fld>
            <a:endParaRPr lang="de-DE"/>
          </a:p>
        </p:txBody>
      </p:sp>
    </p:spTree>
    <p:extLst>
      <p:ext uri="{BB962C8B-B14F-4D97-AF65-F5344CB8AC3E}">
        <p14:creationId xmlns:p14="http://schemas.microsoft.com/office/powerpoint/2010/main" val="1779333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486838"/>
            <a:ext cx="5915025" cy="1767417"/>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471489" y="2434167"/>
            <a:ext cx="5915025" cy="5801784"/>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471488" y="8475138"/>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DFA68154-65C9-41B1-A9FA-470300D9FA08}" type="datetimeFigureOut">
              <a:rPr lang="de-DE" smtClean="0"/>
              <a:t>24.03.2021</a:t>
            </a:fld>
            <a:endParaRPr lang="de-DE"/>
          </a:p>
        </p:txBody>
      </p:sp>
      <p:sp>
        <p:nvSpPr>
          <p:cNvPr id="5" name="Footer Placeholder 4"/>
          <p:cNvSpPr>
            <a:spLocks noGrp="1"/>
          </p:cNvSpPr>
          <p:nvPr>
            <p:ph type="ftr" sz="quarter" idx="3"/>
          </p:nvPr>
        </p:nvSpPr>
        <p:spPr>
          <a:xfrm>
            <a:off x="2271714" y="8475138"/>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4843463" y="8475138"/>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D894BD87-0BC1-4B35-8329-3A1FB56B9167}" type="slidenum">
              <a:rPr lang="de-DE" smtClean="0"/>
              <a:t>‹#›</a:t>
            </a:fld>
            <a:endParaRPr lang="de-DE"/>
          </a:p>
        </p:txBody>
      </p:sp>
    </p:spTree>
    <p:extLst>
      <p:ext uri="{BB962C8B-B14F-4D97-AF65-F5344CB8AC3E}">
        <p14:creationId xmlns:p14="http://schemas.microsoft.com/office/powerpoint/2010/main" val="7151691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8"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2" indent="-171452" algn="l" defTabSz="685808"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6" indent="-171452" algn="l" defTabSz="685808"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61" indent="-171452" algn="l" defTabSz="685808"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65"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69"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74"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78"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82"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87" indent="-171452" algn="l" defTabSz="685808"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8" rtl="0" eaLnBrk="1" latinLnBrk="0" hangingPunct="1">
        <a:defRPr sz="1350" kern="1200">
          <a:solidFill>
            <a:schemeClr val="tx1"/>
          </a:solidFill>
          <a:latin typeface="+mn-lt"/>
          <a:ea typeface="+mn-ea"/>
          <a:cs typeface="+mn-cs"/>
        </a:defRPr>
      </a:lvl1pPr>
      <a:lvl2pPr marL="342905" algn="l" defTabSz="685808" rtl="0" eaLnBrk="1" latinLnBrk="0" hangingPunct="1">
        <a:defRPr sz="1350" kern="1200">
          <a:solidFill>
            <a:schemeClr val="tx1"/>
          </a:solidFill>
          <a:latin typeface="+mn-lt"/>
          <a:ea typeface="+mn-ea"/>
          <a:cs typeface="+mn-cs"/>
        </a:defRPr>
      </a:lvl2pPr>
      <a:lvl3pPr marL="685808" algn="l" defTabSz="685808" rtl="0" eaLnBrk="1" latinLnBrk="0" hangingPunct="1">
        <a:defRPr sz="1350" kern="1200">
          <a:solidFill>
            <a:schemeClr val="tx1"/>
          </a:solidFill>
          <a:latin typeface="+mn-lt"/>
          <a:ea typeface="+mn-ea"/>
          <a:cs typeface="+mn-cs"/>
        </a:defRPr>
      </a:lvl3pPr>
      <a:lvl4pPr marL="1028713" algn="l" defTabSz="685808" rtl="0" eaLnBrk="1" latinLnBrk="0" hangingPunct="1">
        <a:defRPr sz="1350" kern="1200">
          <a:solidFill>
            <a:schemeClr val="tx1"/>
          </a:solidFill>
          <a:latin typeface="+mn-lt"/>
          <a:ea typeface="+mn-ea"/>
          <a:cs typeface="+mn-cs"/>
        </a:defRPr>
      </a:lvl4pPr>
      <a:lvl5pPr marL="1371617" algn="l" defTabSz="685808" rtl="0" eaLnBrk="1" latinLnBrk="0" hangingPunct="1">
        <a:defRPr sz="1350" kern="1200">
          <a:solidFill>
            <a:schemeClr val="tx1"/>
          </a:solidFill>
          <a:latin typeface="+mn-lt"/>
          <a:ea typeface="+mn-ea"/>
          <a:cs typeface="+mn-cs"/>
        </a:defRPr>
      </a:lvl5pPr>
      <a:lvl6pPr marL="1714521" algn="l" defTabSz="685808" rtl="0" eaLnBrk="1" latinLnBrk="0" hangingPunct="1">
        <a:defRPr sz="1350" kern="1200">
          <a:solidFill>
            <a:schemeClr val="tx1"/>
          </a:solidFill>
          <a:latin typeface="+mn-lt"/>
          <a:ea typeface="+mn-ea"/>
          <a:cs typeface="+mn-cs"/>
        </a:defRPr>
      </a:lvl6pPr>
      <a:lvl7pPr marL="2057426" algn="l" defTabSz="685808" rtl="0" eaLnBrk="1" latinLnBrk="0" hangingPunct="1">
        <a:defRPr sz="1350" kern="1200">
          <a:solidFill>
            <a:schemeClr val="tx1"/>
          </a:solidFill>
          <a:latin typeface="+mn-lt"/>
          <a:ea typeface="+mn-ea"/>
          <a:cs typeface="+mn-cs"/>
        </a:defRPr>
      </a:lvl7pPr>
      <a:lvl8pPr marL="2400330" algn="l" defTabSz="685808" rtl="0" eaLnBrk="1" latinLnBrk="0" hangingPunct="1">
        <a:defRPr sz="1350" kern="1200">
          <a:solidFill>
            <a:schemeClr val="tx1"/>
          </a:solidFill>
          <a:latin typeface="+mn-lt"/>
          <a:ea typeface="+mn-ea"/>
          <a:cs typeface="+mn-cs"/>
        </a:defRPr>
      </a:lvl8pPr>
      <a:lvl9pPr marL="2743234" algn="l" defTabSz="685808"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1489" y="1016001"/>
            <a:ext cx="5915025" cy="7785100"/>
          </a:xfrm>
        </p:spPr>
        <p:txBody>
          <a:bodyPr>
            <a:noAutofit/>
          </a:bodyPr>
          <a:lstStyle/>
          <a:p>
            <a:pPr>
              <a:lnSpc>
                <a:spcPct val="120000"/>
              </a:lnSpc>
              <a:spcBef>
                <a:spcPts val="0"/>
              </a:spcBef>
              <a:spcAft>
                <a:spcPts val="600"/>
              </a:spcAft>
            </a:pPr>
            <a:r>
              <a:rPr lang="en-US" sz="1600" dirty="0" smtClean="0">
                <a:latin typeface="Helvetica" pitchFamily="2" charset="0"/>
              </a:rPr>
              <a:t>Listen to the sound recording twice:</a:t>
            </a:r>
            <a:br>
              <a:rPr lang="en-US" sz="1600" dirty="0" smtClean="0">
                <a:latin typeface="Helvetica" pitchFamily="2" charset="0"/>
              </a:rPr>
            </a:br>
            <a:endParaRPr lang="en-US" sz="600" dirty="0" smtClean="0">
              <a:latin typeface="Helvetica" pitchFamily="2" charset="0"/>
            </a:endParaRPr>
          </a:p>
          <a:p>
            <a:pPr lvl="1">
              <a:lnSpc>
                <a:spcPct val="120000"/>
              </a:lnSpc>
              <a:spcBef>
                <a:spcPts val="0"/>
              </a:spcBef>
              <a:spcAft>
                <a:spcPts val="600"/>
              </a:spcAft>
            </a:pPr>
            <a:r>
              <a:rPr lang="en-US" sz="1400" dirty="0" smtClean="0">
                <a:latin typeface="Helvetica" pitchFamily="2" charset="0"/>
              </a:rPr>
              <a:t>First listening (for gist): “What does the speaker talk about?”</a:t>
            </a:r>
          </a:p>
          <a:p>
            <a:pPr lvl="1">
              <a:lnSpc>
                <a:spcPct val="120000"/>
              </a:lnSpc>
              <a:spcBef>
                <a:spcPts val="0"/>
              </a:spcBef>
              <a:spcAft>
                <a:spcPts val="600"/>
              </a:spcAft>
            </a:pPr>
            <a:r>
              <a:rPr lang="en-US" sz="1400" dirty="0" smtClean="0">
                <a:latin typeface="Helvetica" pitchFamily="2" charset="0"/>
              </a:rPr>
              <a:t>Second listening (for details):</a:t>
            </a:r>
            <a:br>
              <a:rPr lang="en-US" sz="1400" dirty="0" smtClean="0">
                <a:latin typeface="Helvetica" pitchFamily="2" charset="0"/>
              </a:rPr>
            </a:br>
            <a:r>
              <a:rPr lang="en-US" sz="1400" dirty="0" smtClean="0">
                <a:latin typeface="Helvetica" pitchFamily="2" charset="0"/>
              </a:rPr>
              <a:t>“Take notes on aspects that describe the picture.”</a:t>
            </a:r>
            <a:br>
              <a:rPr lang="en-US" sz="1400" dirty="0" smtClean="0">
                <a:latin typeface="Helvetica" pitchFamily="2" charset="0"/>
              </a:rPr>
            </a:br>
            <a:endParaRPr lang="en-US" sz="600" dirty="0" smtClean="0">
              <a:latin typeface="Helvetica" pitchFamily="2" charset="0"/>
            </a:endParaRPr>
          </a:p>
          <a:p>
            <a:pPr>
              <a:lnSpc>
                <a:spcPct val="120000"/>
              </a:lnSpc>
              <a:spcBef>
                <a:spcPts val="0"/>
              </a:spcBef>
              <a:spcAft>
                <a:spcPts val="600"/>
              </a:spcAft>
            </a:pPr>
            <a:r>
              <a:rPr lang="en-US" sz="1600" dirty="0" smtClean="0">
                <a:latin typeface="Helvetica" pitchFamily="2" charset="0"/>
              </a:rPr>
              <a:t>Draw a sketch of Banksy’s picture with the information from the second listening.</a:t>
            </a: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1600" dirty="0" smtClean="0">
              <a:latin typeface="Helvetica" pitchFamily="2" charset="0"/>
            </a:endParaRPr>
          </a:p>
          <a:p>
            <a:pPr>
              <a:lnSpc>
                <a:spcPct val="120000"/>
              </a:lnSpc>
              <a:spcBef>
                <a:spcPts val="0"/>
              </a:spcBef>
              <a:spcAft>
                <a:spcPts val="600"/>
              </a:spcAft>
            </a:pPr>
            <a:endParaRPr lang="en-US" sz="600" dirty="0" smtClean="0">
              <a:latin typeface="Helvetica" pitchFamily="2" charset="0"/>
            </a:endParaRPr>
          </a:p>
          <a:p>
            <a:pPr>
              <a:lnSpc>
                <a:spcPct val="120000"/>
              </a:lnSpc>
              <a:spcBef>
                <a:spcPts val="0"/>
              </a:spcBef>
              <a:spcAft>
                <a:spcPts val="600"/>
              </a:spcAft>
            </a:pPr>
            <a:r>
              <a:rPr lang="en-US" sz="1600" dirty="0" smtClean="0">
                <a:latin typeface="Helvetica" pitchFamily="2" charset="0"/>
              </a:rPr>
              <a:t>Compare your sketch to Banksy‘s actual painting.</a:t>
            </a:r>
            <a:endParaRPr lang="en-US" sz="1600" i="1" dirty="0">
              <a:latin typeface="Helvetica" pitchFamily="2" charset="0"/>
            </a:endParaRPr>
          </a:p>
        </p:txBody>
      </p:sp>
      <p:pic>
        <p:nvPicPr>
          <p:cNvPr id="4" name="Grafik 3"/>
          <p:cNvPicPr>
            <a:picLocks noChangeAspect="1"/>
          </p:cNvPicPr>
          <p:nvPr/>
        </p:nvPicPr>
        <p:blipFill>
          <a:blip r:embed="rId2"/>
          <a:stretch>
            <a:fillRect/>
          </a:stretch>
        </p:blipFill>
        <p:spPr>
          <a:xfrm>
            <a:off x="1514829" y="3505097"/>
            <a:ext cx="3828343" cy="3875509"/>
          </a:xfrm>
          <a:prstGeom prst="rect">
            <a:avLst/>
          </a:prstGeom>
        </p:spPr>
      </p:pic>
      <p:sp>
        <p:nvSpPr>
          <p:cNvPr id="5" name="Textfeld 4"/>
          <p:cNvSpPr txBox="1"/>
          <p:nvPr/>
        </p:nvSpPr>
        <p:spPr>
          <a:xfrm>
            <a:off x="183356" y="7432206"/>
            <a:ext cx="6491287" cy="338554"/>
          </a:xfrm>
          <a:prstGeom prst="rect">
            <a:avLst/>
          </a:prstGeom>
          <a:noFill/>
        </p:spPr>
        <p:txBody>
          <a:bodyPr wrap="square" rtlCol="0">
            <a:spAutoFit/>
          </a:bodyPr>
          <a:lstStyle/>
          <a:p>
            <a:pPr algn="ctr"/>
            <a:r>
              <a:rPr lang="en-US" sz="1600" dirty="0" smtClean="0">
                <a:latin typeface="Helvetica" pitchFamily="2" charset="0"/>
              </a:rPr>
              <a:t>Your</a:t>
            </a:r>
            <a:r>
              <a:rPr lang="de-DE" sz="1600" dirty="0" smtClean="0">
                <a:latin typeface="Helvetica" pitchFamily="2" charset="0"/>
              </a:rPr>
              <a:t> sketch of </a:t>
            </a:r>
            <a:r>
              <a:rPr lang="de-DE" sz="1600" dirty="0" err="1" smtClean="0">
                <a:latin typeface="Helvetica" pitchFamily="2" charset="0"/>
              </a:rPr>
              <a:t>Banksy‘s</a:t>
            </a:r>
            <a:r>
              <a:rPr lang="de-DE" sz="1600" dirty="0" smtClean="0">
                <a:latin typeface="Helvetica" pitchFamily="2" charset="0"/>
              </a:rPr>
              <a:t> “</a:t>
            </a:r>
            <a:r>
              <a:rPr lang="de-DE" sz="1600" dirty="0">
                <a:latin typeface="Helvetica" pitchFamily="2" charset="0"/>
              </a:rPr>
              <a:t>Game </a:t>
            </a:r>
            <a:r>
              <a:rPr lang="de-DE" sz="1600" dirty="0" err="1">
                <a:latin typeface="Helvetica" pitchFamily="2" charset="0"/>
              </a:rPr>
              <a:t>Changer</a:t>
            </a:r>
            <a:r>
              <a:rPr lang="de-DE" sz="1600" dirty="0" smtClean="0">
                <a:latin typeface="Helvetica" pitchFamily="2" charset="0"/>
              </a:rPr>
              <a:t>”</a:t>
            </a:r>
            <a:endParaRPr lang="de-DE" sz="1600" dirty="0">
              <a:latin typeface="Helvetica" pitchFamily="2" charset="0"/>
            </a:endParaRPr>
          </a:p>
        </p:txBody>
      </p:sp>
      <p:sp>
        <p:nvSpPr>
          <p:cNvPr id="6" name="Titel 1"/>
          <p:cNvSpPr txBox="1">
            <a:spLocks/>
          </p:cNvSpPr>
          <p:nvPr/>
        </p:nvSpPr>
        <p:spPr>
          <a:xfrm>
            <a:off x="471489" y="156639"/>
            <a:ext cx="5915025" cy="637612"/>
          </a:xfrm>
          <a:prstGeom prst="rect">
            <a:avLst/>
          </a:prstGeom>
        </p:spPr>
        <p:txBody>
          <a:bodyPr vert="horz" lIns="91440" tIns="45720" rIns="91440" bIns="45720" rtlCol="0" anchor="ctr">
            <a:normAutofit/>
          </a:bodyPr>
          <a:lstStyle>
            <a:lvl1pPr algn="l" defTabSz="685808"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de-DE" sz="2600" b="1" spc="300" smtClean="0">
                <a:latin typeface="Helvetica" pitchFamily="2" charset="0"/>
              </a:rPr>
              <a:t>Imagining </a:t>
            </a:r>
            <a:r>
              <a:rPr lang="de-DE" sz="2600" b="1" spc="300">
                <a:latin typeface="Helvetica" pitchFamily="2" charset="0"/>
              </a:rPr>
              <a:t>a </a:t>
            </a:r>
            <a:r>
              <a:rPr lang="de-DE" sz="2600" b="1" spc="300" smtClean="0">
                <a:latin typeface="Helvetica" pitchFamily="2" charset="0"/>
              </a:rPr>
              <a:t>Picture</a:t>
            </a:r>
            <a:endParaRPr lang="de-DE" sz="2600" b="1" spc="300" dirty="0">
              <a:latin typeface="Helvetica" pitchFamily="2" charset="0"/>
            </a:endParaRPr>
          </a:p>
        </p:txBody>
      </p:sp>
      <p:cxnSp>
        <p:nvCxnSpPr>
          <p:cNvPr id="7" name="Gerader Verbinder 6"/>
          <p:cNvCxnSpPr/>
          <p:nvPr/>
        </p:nvCxnSpPr>
        <p:spPr>
          <a:xfrm>
            <a:off x="1514829" y="7857066"/>
            <a:ext cx="3828343"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79411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71489" y="156639"/>
            <a:ext cx="5915025" cy="637612"/>
          </a:xfrm>
        </p:spPr>
        <p:txBody>
          <a:bodyPr>
            <a:normAutofit/>
          </a:bodyPr>
          <a:lstStyle/>
          <a:p>
            <a:pPr algn="ctr"/>
            <a:r>
              <a:rPr lang="de-DE" sz="2600" b="1" spc="300" smtClean="0">
                <a:latin typeface="Helvetica" pitchFamily="2" charset="0"/>
              </a:rPr>
              <a:t>A Picture Dialogue</a:t>
            </a:r>
            <a:endParaRPr lang="de-DE" sz="2600" b="1" spc="300" dirty="0">
              <a:latin typeface="Helvetica" pitchFamily="2" charset="0"/>
            </a:endParaRPr>
          </a:p>
        </p:txBody>
      </p:sp>
      <p:sp>
        <p:nvSpPr>
          <p:cNvPr id="5" name="Inhaltsplatzhalter 4"/>
          <p:cNvSpPr>
            <a:spLocks noGrp="1"/>
          </p:cNvSpPr>
          <p:nvPr>
            <p:ph idx="1"/>
          </p:nvPr>
        </p:nvSpPr>
        <p:spPr>
          <a:xfrm>
            <a:off x="471490" y="5145543"/>
            <a:ext cx="5759978" cy="3581707"/>
          </a:xfrm>
        </p:spPr>
        <p:txBody>
          <a:bodyPr>
            <a:noAutofit/>
          </a:bodyPr>
          <a:lstStyle/>
          <a:p>
            <a:pPr>
              <a:lnSpc>
                <a:spcPct val="100000"/>
              </a:lnSpc>
              <a:spcBef>
                <a:spcPts val="0"/>
              </a:spcBef>
              <a:spcAft>
                <a:spcPts val="500"/>
              </a:spcAft>
            </a:pPr>
            <a:r>
              <a:rPr lang="de-DE" sz="1600" dirty="0" smtClean="0">
                <a:latin typeface="Helvetica" pitchFamily="2" charset="0"/>
              </a:rPr>
              <a:t>Look at </a:t>
            </a:r>
            <a:r>
              <a:rPr lang="de-DE" sz="1600" dirty="0" err="1" smtClean="0">
                <a:latin typeface="Helvetica" pitchFamily="2" charset="0"/>
              </a:rPr>
              <a:t>the</a:t>
            </a:r>
            <a:r>
              <a:rPr lang="de-DE" sz="1600" dirty="0" smtClean="0">
                <a:latin typeface="Helvetica" pitchFamily="2" charset="0"/>
              </a:rPr>
              <a:t> </a:t>
            </a:r>
            <a:r>
              <a:rPr lang="de-DE" sz="1600" dirty="0" err="1" smtClean="0">
                <a:latin typeface="Helvetica" pitchFamily="2" charset="0"/>
              </a:rPr>
              <a:t>picture</a:t>
            </a:r>
            <a:r>
              <a:rPr lang="de-DE" sz="1600" dirty="0">
                <a:latin typeface="Helvetica" pitchFamily="2" charset="0"/>
              </a:rPr>
              <a:t> </a:t>
            </a:r>
            <a:r>
              <a:rPr lang="de-DE" sz="1600" dirty="0" smtClean="0">
                <a:latin typeface="Helvetica" pitchFamily="2" charset="0"/>
              </a:rPr>
              <a:t>and </a:t>
            </a:r>
            <a:r>
              <a:rPr lang="de-DE" sz="1600" dirty="0" err="1" smtClean="0">
                <a:latin typeface="Helvetica" pitchFamily="2" charset="0"/>
              </a:rPr>
              <a:t>talk</a:t>
            </a:r>
            <a:r>
              <a:rPr lang="de-DE" sz="1600" dirty="0" smtClean="0">
                <a:latin typeface="Helvetica" pitchFamily="2" charset="0"/>
              </a:rPr>
              <a:t> </a:t>
            </a:r>
            <a:r>
              <a:rPr lang="de-DE" sz="1600" dirty="0" err="1" smtClean="0">
                <a:latin typeface="Helvetica" pitchFamily="2" charset="0"/>
              </a:rPr>
              <a:t>to</a:t>
            </a:r>
            <a:r>
              <a:rPr lang="de-DE" sz="1600" dirty="0" smtClean="0">
                <a:latin typeface="Helvetica" pitchFamily="2" charset="0"/>
              </a:rPr>
              <a:t> </a:t>
            </a:r>
            <a:r>
              <a:rPr lang="de-DE" sz="1600" dirty="0" err="1" smtClean="0">
                <a:latin typeface="Helvetica" pitchFamily="2" charset="0"/>
              </a:rPr>
              <a:t>your</a:t>
            </a:r>
            <a:r>
              <a:rPr lang="de-DE" sz="1600" dirty="0" smtClean="0">
                <a:latin typeface="Helvetica" pitchFamily="2" charset="0"/>
              </a:rPr>
              <a:t> </a:t>
            </a:r>
            <a:r>
              <a:rPr lang="de-DE" sz="1600" dirty="0" err="1" smtClean="0">
                <a:latin typeface="Helvetica" pitchFamily="2" charset="0"/>
              </a:rPr>
              <a:t>partner</a:t>
            </a:r>
            <a:r>
              <a:rPr lang="de-DE" sz="1600" dirty="0" smtClean="0">
                <a:latin typeface="Helvetica" pitchFamily="2" charset="0"/>
              </a:rPr>
              <a:t> </a:t>
            </a:r>
            <a:r>
              <a:rPr lang="de-DE" sz="1600" dirty="0" err="1" smtClean="0">
                <a:latin typeface="Helvetica" pitchFamily="2" charset="0"/>
              </a:rPr>
              <a:t>about</a:t>
            </a:r>
            <a:r>
              <a:rPr lang="de-DE" sz="1600" dirty="0" smtClean="0">
                <a:latin typeface="Helvetica" pitchFamily="2" charset="0"/>
              </a:rPr>
              <a:t> </a:t>
            </a:r>
            <a:r>
              <a:rPr lang="de-DE" sz="1600" dirty="0" err="1" smtClean="0">
                <a:latin typeface="Helvetica" pitchFamily="2" charset="0"/>
              </a:rPr>
              <a:t>your</a:t>
            </a:r>
            <a:r>
              <a:rPr lang="de-DE" sz="1600" dirty="0" smtClean="0">
                <a:latin typeface="Helvetica" pitchFamily="2" charset="0"/>
              </a:rPr>
              <a:t> </a:t>
            </a:r>
            <a:r>
              <a:rPr lang="de-DE" sz="1600" dirty="0" err="1" smtClean="0">
                <a:latin typeface="Helvetica" pitchFamily="2" charset="0"/>
              </a:rPr>
              <a:t>first</a:t>
            </a:r>
            <a:r>
              <a:rPr lang="de-DE" sz="1600" dirty="0" smtClean="0">
                <a:latin typeface="Helvetica" pitchFamily="2" charset="0"/>
              </a:rPr>
              <a:t> </a:t>
            </a:r>
            <a:r>
              <a:rPr lang="de-DE" sz="1600" dirty="0" err="1" smtClean="0">
                <a:latin typeface="Helvetica" pitchFamily="2" charset="0"/>
              </a:rPr>
              <a:t>impressions</a:t>
            </a:r>
            <a:r>
              <a:rPr lang="de-DE" sz="1600" dirty="0" smtClean="0">
                <a:latin typeface="Helvetica" pitchFamily="2" charset="0"/>
              </a:rPr>
              <a:t>.</a:t>
            </a:r>
          </a:p>
          <a:p>
            <a:pPr lvl="1">
              <a:lnSpc>
                <a:spcPct val="100000"/>
              </a:lnSpc>
              <a:spcBef>
                <a:spcPts val="0"/>
              </a:spcBef>
              <a:spcAft>
                <a:spcPts val="500"/>
              </a:spcAft>
            </a:pPr>
            <a:r>
              <a:rPr lang="de-DE" sz="1600" dirty="0" smtClean="0">
                <a:latin typeface="Helvetica" pitchFamily="2" charset="0"/>
              </a:rPr>
              <a:t>Who </a:t>
            </a:r>
            <a:r>
              <a:rPr lang="de-DE" sz="1600" dirty="0" err="1" smtClean="0">
                <a:latin typeface="Helvetica" pitchFamily="2" charset="0"/>
              </a:rPr>
              <a:t>are</a:t>
            </a:r>
            <a:r>
              <a:rPr lang="de-DE" sz="1600" dirty="0" smtClean="0">
                <a:latin typeface="Helvetica" pitchFamily="2" charset="0"/>
              </a:rPr>
              <a:t> </a:t>
            </a:r>
            <a:r>
              <a:rPr lang="de-DE" sz="1600" dirty="0" err="1" smtClean="0">
                <a:latin typeface="Helvetica" pitchFamily="2" charset="0"/>
              </a:rPr>
              <a:t>the</a:t>
            </a:r>
            <a:r>
              <a:rPr lang="de-DE" sz="1600" dirty="0" smtClean="0">
                <a:latin typeface="Helvetica" pitchFamily="2" charset="0"/>
              </a:rPr>
              <a:t> </a:t>
            </a:r>
            <a:r>
              <a:rPr lang="de-DE" sz="1600" dirty="0" err="1" smtClean="0">
                <a:latin typeface="Helvetica" pitchFamily="2" charset="0"/>
              </a:rPr>
              <a:t>women</a:t>
            </a:r>
            <a:r>
              <a:rPr lang="de-DE" sz="1600" dirty="0" smtClean="0">
                <a:latin typeface="Helvetica" pitchFamily="2" charset="0"/>
              </a:rPr>
              <a:t> in </a:t>
            </a:r>
            <a:r>
              <a:rPr lang="de-DE" sz="1600" dirty="0" err="1" smtClean="0">
                <a:latin typeface="Helvetica" pitchFamily="2" charset="0"/>
              </a:rPr>
              <a:t>the</a:t>
            </a:r>
            <a:r>
              <a:rPr lang="de-DE" sz="1600" dirty="0" smtClean="0">
                <a:latin typeface="Helvetica" pitchFamily="2" charset="0"/>
              </a:rPr>
              <a:t> </a:t>
            </a:r>
            <a:r>
              <a:rPr lang="de-DE" sz="1600" dirty="0" err="1" smtClean="0">
                <a:latin typeface="Helvetica" pitchFamily="2" charset="0"/>
              </a:rPr>
              <a:t>picture</a:t>
            </a:r>
            <a:r>
              <a:rPr lang="de-DE" sz="1600" dirty="0" smtClean="0">
                <a:latin typeface="Helvetica" pitchFamily="2" charset="0"/>
              </a:rPr>
              <a:t>?</a:t>
            </a:r>
          </a:p>
          <a:p>
            <a:pPr lvl="1">
              <a:lnSpc>
                <a:spcPct val="100000"/>
              </a:lnSpc>
              <a:spcBef>
                <a:spcPts val="0"/>
              </a:spcBef>
              <a:spcAft>
                <a:spcPts val="500"/>
              </a:spcAft>
            </a:pPr>
            <a:r>
              <a:rPr lang="de-DE" sz="1600" dirty="0" err="1" smtClean="0">
                <a:latin typeface="Helvetica" pitchFamily="2" charset="0"/>
              </a:rPr>
              <a:t>What</a:t>
            </a:r>
            <a:r>
              <a:rPr lang="de-DE" sz="1600" dirty="0" smtClean="0">
                <a:latin typeface="Helvetica" pitchFamily="2" charset="0"/>
              </a:rPr>
              <a:t> do </a:t>
            </a:r>
            <a:r>
              <a:rPr lang="de-DE" sz="1600" dirty="0" err="1" smtClean="0">
                <a:latin typeface="Helvetica" pitchFamily="2" charset="0"/>
              </a:rPr>
              <a:t>they</a:t>
            </a:r>
            <a:r>
              <a:rPr lang="de-DE" sz="1600" dirty="0" smtClean="0">
                <a:latin typeface="Helvetica" pitchFamily="2" charset="0"/>
              </a:rPr>
              <a:t> </a:t>
            </a:r>
            <a:r>
              <a:rPr lang="de-DE" sz="1600" dirty="0" err="1" smtClean="0">
                <a:latin typeface="Helvetica" pitchFamily="2" charset="0"/>
              </a:rPr>
              <a:t>look</a:t>
            </a:r>
            <a:r>
              <a:rPr lang="de-DE" sz="1600" dirty="0" smtClean="0">
                <a:latin typeface="Helvetica" pitchFamily="2" charset="0"/>
              </a:rPr>
              <a:t> like?</a:t>
            </a:r>
          </a:p>
          <a:p>
            <a:pPr lvl="1">
              <a:lnSpc>
                <a:spcPct val="100000"/>
              </a:lnSpc>
              <a:spcBef>
                <a:spcPts val="0"/>
              </a:spcBef>
              <a:spcAft>
                <a:spcPts val="500"/>
              </a:spcAft>
            </a:pPr>
            <a:r>
              <a:rPr lang="de-DE" sz="1600" dirty="0" err="1" smtClean="0">
                <a:latin typeface="Helvetica" pitchFamily="2" charset="0"/>
              </a:rPr>
              <a:t>How</a:t>
            </a:r>
            <a:r>
              <a:rPr lang="de-DE" sz="1600" dirty="0" smtClean="0">
                <a:latin typeface="Helvetica" pitchFamily="2" charset="0"/>
              </a:rPr>
              <a:t> do </a:t>
            </a:r>
            <a:r>
              <a:rPr lang="de-DE" sz="1600" dirty="0" err="1" smtClean="0">
                <a:latin typeface="Helvetica" pitchFamily="2" charset="0"/>
              </a:rPr>
              <a:t>they</a:t>
            </a:r>
            <a:r>
              <a:rPr lang="de-DE" sz="1600" dirty="0" smtClean="0">
                <a:latin typeface="Helvetica" pitchFamily="2" charset="0"/>
              </a:rPr>
              <a:t> </a:t>
            </a:r>
            <a:r>
              <a:rPr lang="de-DE" sz="1600" dirty="0" err="1" smtClean="0">
                <a:latin typeface="Helvetica" pitchFamily="2" charset="0"/>
              </a:rPr>
              <a:t>feel</a:t>
            </a:r>
            <a:r>
              <a:rPr lang="de-DE" sz="1600" dirty="0" smtClean="0">
                <a:latin typeface="Helvetica" pitchFamily="2" charset="0"/>
              </a:rPr>
              <a:t>?</a:t>
            </a:r>
            <a:endParaRPr lang="de-DE" sz="1600" dirty="0">
              <a:latin typeface="Helvetica" pitchFamily="2" charset="0"/>
            </a:endParaRPr>
          </a:p>
          <a:p>
            <a:pPr lvl="0">
              <a:lnSpc>
                <a:spcPct val="100000"/>
              </a:lnSpc>
              <a:spcBef>
                <a:spcPts val="0"/>
              </a:spcBef>
              <a:spcAft>
                <a:spcPts val="500"/>
              </a:spcAft>
            </a:pPr>
            <a:r>
              <a:rPr lang="en-US" sz="1600" dirty="0">
                <a:latin typeface="Helvetica" pitchFamily="2" charset="0"/>
              </a:rPr>
              <a:t>Take notes on the </a:t>
            </a:r>
            <a:r>
              <a:rPr lang="en-US" sz="1600" dirty="0" smtClean="0">
                <a:latin typeface="Helvetica" pitchFamily="2" charset="0"/>
              </a:rPr>
              <a:t>public role </a:t>
            </a:r>
            <a:r>
              <a:rPr lang="en-US" sz="1600" dirty="0">
                <a:latin typeface="Helvetica" pitchFamily="2" charset="0"/>
              </a:rPr>
              <a:t>of Lady </a:t>
            </a:r>
            <a:r>
              <a:rPr lang="en-US" sz="1600" dirty="0" smtClean="0">
                <a:latin typeface="Helvetica" pitchFamily="2" charset="0"/>
              </a:rPr>
              <a:t>Diana and Naomi </a:t>
            </a:r>
            <a:r>
              <a:rPr lang="en-US" sz="1600" dirty="0">
                <a:latin typeface="Helvetica" pitchFamily="2" charset="0"/>
              </a:rPr>
              <a:t>Campbell in Great Britain </a:t>
            </a:r>
            <a:r>
              <a:rPr lang="en-US" sz="1600" dirty="0" smtClean="0">
                <a:latin typeface="Helvetica" pitchFamily="2" charset="0"/>
              </a:rPr>
              <a:t>in the 1990s</a:t>
            </a:r>
            <a:r>
              <a:rPr lang="de-DE" sz="1600" dirty="0" smtClean="0">
                <a:latin typeface="Helvetica" pitchFamily="2" charset="0"/>
              </a:rPr>
              <a:t>. </a:t>
            </a:r>
          </a:p>
          <a:p>
            <a:pPr lvl="0">
              <a:lnSpc>
                <a:spcPct val="100000"/>
              </a:lnSpc>
              <a:spcBef>
                <a:spcPts val="0"/>
              </a:spcBef>
              <a:spcAft>
                <a:spcPts val="500"/>
              </a:spcAft>
            </a:pPr>
            <a:r>
              <a:rPr lang="en-US" sz="1600" dirty="0" smtClean="0">
                <a:latin typeface="Helvetica" pitchFamily="2" charset="0"/>
              </a:rPr>
              <a:t>Imagine that the </a:t>
            </a:r>
            <a:r>
              <a:rPr lang="en-US" sz="1600" dirty="0">
                <a:latin typeface="Helvetica" pitchFamily="2" charset="0"/>
              </a:rPr>
              <a:t>two women meet </a:t>
            </a:r>
            <a:r>
              <a:rPr lang="en-US" sz="1600" dirty="0" smtClean="0">
                <a:latin typeface="Helvetica" pitchFamily="2" charset="0"/>
              </a:rPr>
              <a:t>between 1995 and 1997. </a:t>
            </a:r>
            <a:r>
              <a:rPr lang="en-US" sz="1600" dirty="0">
                <a:latin typeface="Helvetica" pitchFamily="2" charset="0"/>
              </a:rPr>
              <a:t>What would they say? </a:t>
            </a:r>
            <a:r>
              <a:rPr lang="en-US" sz="1600" dirty="0" smtClean="0">
                <a:latin typeface="Helvetica" pitchFamily="2" charset="0"/>
              </a:rPr>
              <a:t>Take notes for </a:t>
            </a:r>
            <a:r>
              <a:rPr lang="en-US" sz="1600" dirty="0">
                <a:latin typeface="Helvetica" pitchFamily="2" charset="0"/>
              </a:rPr>
              <a:t>your </a:t>
            </a:r>
            <a:r>
              <a:rPr lang="en-US" sz="1600" dirty="0" smtClean="0">
                <a:latin typeface="Helvetica" pitchFamily="2" charset="0"/>
              </a:rPr>
              <a:t>character.</a:t>
            </a:r>
            <a:endParaRPr lang="de-DE" sz="1600" dirty="0">
              <a:latin typeface="Helvetica" pitchFamily="2" charset="0"/>
            </a:endParaRPr>
          </a:p>
          <a:p>
            <a:pPr lvl="0">
              <a:lnSpc>
                <a:spcPct val="100000"/>
              </a:lnSpc>
              <a:spcBef>
                <a:spcPts val="0"/>
              </a:spcBef>
              <a:spcAft>
                <a:spcPts val="500"/>
              </a:spcAft>
            </a:pPr>
            <a:r>
              <a:rPr lang="en-US" sz="1600" dirty="0" smtClean="0">
                <a:latin typeface="Helvetica" pitchFamily="2" charset="0"/>
              </a:rPr>
              <a:t>Act </a:t>
            </a:r>
            <a:r>
              <a:rPr lang="en-US" sz="1600" dirty="0">
                <a:latin typeface="Helvetica" pitchFamily="2" charset="0"/>
              </a:rPr>
              <a:t>out the dialogue.</a:t>
            </a:r>
            <a:endParaRPr lang="de-DE" sz="1600" dirty="0">
              <a:latin typeface="Helvetica" pitchFamily="2" charset="0"/>
            </a:endParaRPr>
          </a:p>
          <a:p>
            <a:pPr lvl="0">
              <a:lnSpc>
                <a:spcPct val="100000"/>
              </a:lnSpc>
              <a:spcBef>
                <a:spcPts val="0"/>
              </a:spcBef>
              <a:spcAft>
                <a:spcPts val="500"/>
              </a:spcAft>
            </a:pPr>
            <a:r>
              <a:rPr lang="en-US" sz="1600">
                <a:latin typeface="Helvetica" pitchFamily="2" charset="0"/>
              </a:rPr>
              <a:t>Discuss the title of the </a:t>
            </a:r>
            <a:r>
              <a:rPr lang="en-US" sz="1600" smtClean="0">
                <a:latin typeface="Helvetica" pitchFamily="2" charset="0"/>
              </a:rPr>
              <a:t>painting.</a:t>
            </a:r>
          </a:p>
          <a:p>
            <a:pPr lvl="0">
              <a:lnSpc>
                <a:spcPct val="100000"/>
              </a:lnSpc>
              <a:spcBef>
                <a:spcPts val="0"/>
              </a:spcBef>
              <a:spcAft>
                <a:spcPts val="500"/>
              </a:spcAft>
            </a:pPr>
            <a:r>
              <a:rPr lang="en-US" sz="1600" smtClean="0">
                <a:latin typeface="Helvetica" pitchFamily="2" charset="0"/>
              </a:rPr>
              <a:t>Discuss Marlene Dumas’ statement:</a:t>
            </a:r>
            <a:br>
              <a:rPr lang="en-US" sz="1600" smtClean="0">
                <a:latin typeface="Helvetica" pitchFamily="2" charset="0"/>
              </a:rPr>
            </a:br>
            <a:r>
              <a:rPr lang="en-US" sz="1600" smtClean="0">
                <a:latin typeface="Helvetica" pitchFamily="2" charset="0"/>
              </a:rPr>
              <a:t>“I don’t paint people, I paint images”.</a:t>
            </a:r>
            <a:endParaRPr lang="de-DE" sz="1600" dirty="0">
              <a:latin typeface="Helvetica" pitchFamily="2" charset="0"/>
            </a:endParaRPr>
          </a:p>
        </p:txBody>
      </p:sp>
      <p:pic>
        <p:nvPicPr>
          <p:cNvPr id="6" name="Picture 2" desc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604" y="921146"/>
            <a:ext cx="4535750" cy="3554934"/>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p:cNvSpPr txBox="1"/>
          <p:nvPr/>
        </p:nvSpPr>
        <p:spPr>
          <a:xfrm>
            <a:off x="0" y="4550401"/>
            <a:ext cx="6858000" cy="338554"/>
          </a:xfrm>
          <a:prstGeom prst="rect">
            <a:avLst/>
          </a:prstGeom>
          <a:noFill/>
        </p:spPr>
        <p:txBody>
          <a:bodyPr wrap="square" rtlCol="0">
            <a:spAutoFit/>
          </a:bodyPr>
          <a:lstStyle/>
          <a:p>
            <a:pPr algn="ctr"/>
            <a:r>
              <a:rPr lang="de-DE" sz="1600" dirty="0" smtClean="0">
                <a:latin typeface="Helvetica" pitchFamily="2" charset="0"/>
              </a:rPr>
              <a:t>Marlene Dumas</a:t>
            </a:r>
            <a:r>
              <a:rPr lang="de-DE" sz="1600" smtClean="0">
                <a:latin typeface="Helvetica" pitchFamily="2" charset="0"/>
              </a:rPr>
              <a:t>, </a:t>
            </a:r>
            <a:r>
              <a:rPr lang="de-DE" sz="1600">
                <a:latin typeface="Helvetica" pitchFamily="2" charset="0"/>
              </a:rPr>
              <a:t>“Great Britain” (1995–1997)</a:t>
            </a:r>
            <a:endParaRPr lang="de-DE" sz="1600" dirty="0">
              <a:latin typeface="Helvetica" pitchFamily="2" charset="0"/>
            </a:endParaRPr>
          </a:p>
        </p:txBody>
      </p:sp>
      <p:cxnSp>
        <p:nvCxnSpPr>
          <p:cNvPr id="4" name="Gerader Verbinder 3"/>
          <p:cNvCxnSpPr/>
          <p:nvPr/>
        </p:nvCxnSpPr>
        <p:spPr>
          <a:xfrm>
            <a:off x="1161125" y="5001559"/>
            <a:ext cx="4535750"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994019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hteck 14"/>
          <p:cNvSpPr/>
          <p:nvPr/>
        </p:nvSpPr>
        <p:spPr>
          <a:xfrm>
            <a:off x="361041" y="3914773"/>
            <a:ext cx="6096908" cy="1695451"/>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14" name="Rechteck 13"/>
          <p:cNvSpPr/>
          <p:nvPr/>
        </p:nvSpPr>
        <p:spPr>
          <a:xfrm>
            <a:off x="3505200" y="5791199"/>
            <a:ext cx="2952749" cy="2861733"/>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4" name="Rechteck 3"/>
          <p:cNvSpPr/>
          <p:nvPr/>
        </p:nvSpPr>
        <p:spPr>
          <a:xfrm>
            <a:off x="361043" y="759278"/>
            <a:ext cx="2934607" cy="2974521"/>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dirty="0">
              <a:latin typeface="Helvetica" panose="020B0604020202020204" pitchFamily="34" charset="0"/>
              <a:cs typeface="Helvetica" panose="020B0604020202020204" pitchFamily="34" charset="0"/>
            </a:endParaRPr>
          </a:p>
        </p:txBody>
      </p:sp>
      <p:sp>
        <p:nvSpPr>
          <p:cNvPr id="5" name="Rechteck 4"/>
          <p:cNvSpPr/>
          <p:nvPr/>
        </p:nvSpPr>
        <p:spPr>
          <a:xfrm>
            <a:off x="361042" y="5791199"/>
            <a:ext cx="2934607" cy="2861733"/>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dirty="0">
              <a:latin typeface="Helvetica" panose="020B0604020202020204" pitchFamily="34" charset="0"/>
              <a:cs typeface="Helvetica" panose="020B0604020202020204" pitchFamily="34" charset="0"/>
            </a:endParaRPr>
          </a:p>
        </p:txBody>
      </p:sp>
      <p:sp>
        <p:nvSpPr>
          <p:cNvPr id="8" name="Textfeld 7"/>
          <p:cNvSpPr txBox="1"/>
          <p:nvPr/>
        </p:nvSpPr>
        <p:spPr>
          <a:xfrm>
            <a:off x="361041" y="232834"/>
            <a:ext cx="6096908" cy="338554"/>
          </a:xfrm>
          <a:prstGeom prst="rect">
            <a:avLst/>
          </a:prstGeom>
          <a:noFill/>
        </p:spPr>
        <p:txBody>
          <a:bodyPr wrap="square" rtlCol="0">
            <a:spAutoFit/>
          </a:bodyPr>
          <a:lstStyle/>
          <a:p>
            <a:pPr algn="ctr"/>
            <a:r>
              <a:rPr lang="de-DE" sz="1600" b="1" spc="300" dirty="0" smtClean="0">
                <a:latin typeface="Helvetica" panose="020B0604020202020204" pitchFamily="34" charset="0"/>
                <a:cs typeface="Helvetica" panose="020B0604020202020204" pitchFamily="34" charset="0"/>
              </a:rPr>
              <a:t>Girl </a:t>
            </a:r>
            <a:r>
              <a:rPr lang="de-DE" sz="1600" b="1" spc="300" dirty="0">
                <a:latin typeface="Helvetica" panose="020B0604020202020204" pitchFamily="34" charset="0"/>
                <a:cs typeface="Helvetica" panose="020B0604020202020204" pitchFamily="34" charset="0"/>
              </a:rPr>
              <a:t>with a Pearl </a:t>
            </a:r>
            <a:r>
              <a:rPr lang="de-DE" sz="1600" b="1" spc="300" dirty="0" smtClean="0">
                <a:latin typeface="Helvetica" panose="020B0604020202020204" pitchFamily="34" charset="0"/>
                <a:cs typeface="Helvetica" panose="020B0604020202020204" pitchFamily="34" charset="0"/>
              </a:rPr>
              <a:t>Earring – Fact Sheet</a:t>
            </a:r>
            <a:endParaRPr lang="de-DE" sz="1600" b="1" spc="300" dirty="0">
              <a:latin typeface="Helvetica" panose="020B0604020202020204" pitchFamily="34" charset="0"/>
              <a:cs typeface="Helvetica" panose="020B0604020202020204" pitchFamily="34" charset="0"/>
            </a:endParaRPr>
          </a:p>
        </p:txBody>
      </p:sp>
      <p:sp>
        <p:nvSpPr>
          <p:cNvPr id="9" name="Textfeld 8"/>
          <p:cNvSpPr txBox="1"/>
          <p:nvPr/>
        </p:nvSpPr>
        <p:spPr>
          <a:xfrm>
            <a:off x="361042" y="784980"/>
            <a:ext cx="2934608" cy="307777"/>
          </a:xfrm>
          <a:prstGeom prst="rect">
            <a:avLst/>
          </a:prstGeom>
          <a:noFill/>
        </p:spPr>
        <p:txBody>
          <a:bodyPr wrap="square" rtlCol="0">
            <a:spAutoFit/>
          </a:bodyPr>
          <a:lstStyle/>
          <a:p>
            <a:pPr algn="ctr"/>
            <a:r>
              <a:rPr lang="de-DE" sz="1400" dirty="0" smtClean="0">
                <a:latin typeface="Helvetica" panose="020B0604020202020204" pitchFamily="34" charset="0"/>
                <a:cs typeface="Helvetica" panose="020B0604020202020204" pitchFamily="34" charset="0"/>
              </a:rPr>
              <a:t>Sketch</a:t>
            </a:r>
            <a:endParaRPr lang="de-DE" sz="1400" dirty="0">
              <a:latin typeface="Helvetica" panose="020B0604020202020204" pitchFamily="34" charset="0"/>
              <a:cs typeface="Helvetica" panose="020B0604020202020204" pitchFamily="34" charset="0"/>
            </a:endParaRPr>
          </a:p>
        </p:txBody>
      </p:sp>
      <p:sp>
        <p:nvSpPr>
          <p:cNvPr id="10" name="Textfeld 9"/>
          <p:cNvSpPr txBox="1"/>
          <p:nvPr/>
        </p:nvSpPr>
        <p:spPr>
          <a:xfrm>
            <a:off x="504826" y="3924299"/>
            <a:ext cx="5772150" cy="1661993"/>
          </a:xfrm>
          <a:prstGeom prst="rect">
            <a:avLst/>
          </a:prstGeom>
          <a:noFill/>
        </p:spPr>
        <p:txBody>
          <a:bodyPr wrap="square" rtlCol="0">
            <a:spAutoFit/>
          </a:bodyPr>
          <a:lstStyle/>
          <a:p>
            <a:pPr algn="ctr"/>
            <a:r>
              <a:rPr lang="de-DE" sz="1400" dirty="0" smtClean="0">
                <a:latin typeface="Helvetica" panose="020B0604020202020204" pitchFamily="34" charset="0"/>
                <a:cs typeface="Helvetica" panose="020B0604020202020204" pitchFamily="34" charset="0"/>
              </a:rPr>
              <a:t>What is in the painting?</a:t>
            </a:r>
          </a:p>
          <a:p>
            <a:pPr algn="ctr"/>
            <a:endParaRPr lang="en-US" sz="800" dirty="0" smtClean="0">
              <a:latin typeface="Lucida Handwriting" panose="03010101010101010101" pitchFamily="66" charset="0"/>
              <a:cs typeface="Helvetica" panose="020B0604020202020204" pitchFamily="34" charset="0"/>
            </a:endParaRPr>
          </a:p>
          <a:p>
            <a:pPr algn="ctr"/>
            <a:r>
              <a:rPr lang="en-US" sz="1300" dirty="0">
                <a:latin typeface="Lucida Handwriting" panose="03010101010101010101" pitchFamily="66" charset="0"/>
                <a:cs typeface="Helvetica" panose="020B0604020202020204" pitchFamily="34" charset="0"/>
              </a:rPr>
              <a:t>The  painting shows the head of a young girl or woman who </a:t>
            </a:r>
            <a:r>
              <a:rPr lang="en-US" sz="1300" dirty="0" smtClean="0">
                <a:latin typeface="Lucida Handwriting" panose="03010101010101010101" pitchFamily="66" charset="0"/>
                <a:cs typeface="Helvetica" panose="020B0604020202020204" pitchFamily="34" charset="0"/>
              </a:rPr>
              <a:t>is looking </a:t>
            </a:r>
            <a:r>
              <a:rPr lang="en-US" sz="1300" dirty="0">
                <a:latin typeface="Lucida Handwriting" panose="03010101010101010101" pitchFamily="66" charset="0"/>
                <a:cs typeface="Helvetica" panose="020B0604020202020204" pitchFamily="34" charset="0"/>
              </a:rPr>
              <a:t>over her shoulder at the viewer. She is wearing a blue turban and a large, tear-shaped pearl earring that catches the viewer’s eye. Because of </a:t>
            </a:r>
            <a:r>
              <a:rPr lang="en-US" sz="1300" dirty="0" smtClean="0">
                <a:latin typeface="Lucida Handwriting" panose="03010101010101010101" pitchFamily="66" charset="0"/>
                <a:cs typeface="Helvetica" panose="020B0604020202020204" pitchFamily="34" charset="0"/>
              </a:rPr>
              <a:t>the </a:t>
            </a:r>
            <a:r>
              <a:rPr lang="en-US" sz="1300" dirty="0">
                <a:latin typeface="Lucida Handwriting" panose="03010101010101010101" pitchFamily="66" charset="0"/>
                <a:cs typeface="Helvetica" panose="020B0604020202020204" pitchFamily="34" charset="0"/>
              </a:rPr>
              <a:t>mysterious </a:t>
            </a:r>
            <a:r>
              <a:rPr lang="en-US" sz="1300" dirty="0" smtClean="0">
                <a:latin typeface="Lucida Handwriting" panose="03010101010101010101" pitchFamily="66" charset="0"/>
                <a:cs typeface="Helvetica" panose="020B0604020202020204" pitchFamily="34" charset="0"/>
              </a:rPr>
              <a:t>way she looks at us, she has </a:t>
            </a:r>
            <a:r>
              <a:rPr lang="en-US" sz="1300" dirty="0">
                <a:latin typeface="Lucida Handwriting" panose="03010101010101010101" pitchFamily="66" charset="0"/>
                <a:cs typeface="Helvetica" panose="020B0604020202020204" pitchFamily="34" charset="0"/>
              </a:rPr>
              <a:t>been nicknamed the </a:t>
            </a:r>
            <a:r>
              <a:rPr lang="en-US" sz="1300" dirty="0" smtClean="0">
                <a:latin typeface="Lucida Handwriting" panose="03010101010101010101" pitchFamily="66" charset="0"/>
                <a:cs typeface="Helvetica" panose="020B0604020202020204" pitchFamily="34" charset="0"/>
              </a:rPr>
              <a:t>“Mona </a:t>
            </a:r>
            <a:r>
              <a:rPr lang="en-US" sz="1300" dirty="0">
                <a:latin typeface="Lucida Handwriting" panose="03010101010101010101" pitchFamily="66" charset="0"/>
                <a:cs typeface="Helvetica" panose="020B0604020202020204" pitchFamily="34" charset="0"/>
              </a:rPr>
              <a:t>Lisa of the </a:t>
            </a:r>
            <a:r>
              <a:rPr lang="en-US" sz="1300" dirty="0" smtClean="0">
                <a:latin typeface="Lucida Handwriting" panose="03010101010101010101" pitchFamily="66" charset="0"/>
                <a:cs typeface="Helvetica" panose="020B0604020202020204" pitchFamily="34" charset="0"/>
              </a:rPr>
              <a:t>North”.</a:t>
            </a:r>
            <a:endParaRPr lang="de-DE" sz="1300" dirty="0">
              <a:latin typeface="Lucida Handwriting" panose="03010101010101010101" pitchFamily="66" charset="0"/>
              <a:cs typeface="Helvetica" panose="020B0604020202020204" pitchFamily="34" charset="0"/>
            </a:endParaRPr>
          </a:p>
        </p:txBody>
      </p:sp>
      <p:sp>
        <p:nvSpPr>
          <p:cNvPr id="11" name="Textfeld 10"/>
          <p:cNvSpPr txBox="1"/>
          <p:nvPr/>
        </p:nvSpPr>
        <p:spPr>
          <a:xfrm>
            <a:off x="492125" y="5807689"/>
            <a:ext cx="2657475" cy="2539157"/>
          </a:xfrm>
          <a:prstGeom prst="rect">
            <a:avLst/>
          </a:prstGeom>
          <a:noFill/>
        </p:spPr>
        <p:txBody>
          <a:bodyPr wrap="square" rtlCol="0">
            <a:spAutoFit/>
          </a:bodyPr>
          <a:lstStyle/>
          <a:p>
            <a:pPr algn="ctr"/>
            <a:r>
              <a:rPr lang="en-US" sz="1400" dirty="0" smtClean="0">
                <a:latin typeface="Helvetica" panose="020B0604020202020204" pitchFamily="34" charset="0"/>
                <a:cs typeface="Helvetica" panose="020B0604020202020204" pitchFamily="34" charset="0"/>
              </a:rPr>
              <a:t>What does the painting</a:t>
            </a:r>
            <a:br>
              <a:rPr lang="en-US" sz="1400" dirty="0" smtClean="0">
                <a:latin typeface="Helvetica" panose="020B0604020202020204" pitchFamily="34" charset="0"/>
                <a:cs typeface="Helvetica" panose="020B0604020202020204" pitchFamily="34" charset="0"/>
              </a:rPr>
            </a:br>
            <a:r>
              <a:rPr lang="en-US" sz="1400" dirty="0" smtClean="0">
                <a:latin typeface="Helvetica" panose="020B0604020202020204" pitchFamily="34" charset="0"/>
                <a:cs typeface="Helvetica" panose="020B0604020202020204" pitchFamily="34" charset="0"/>
              </a:rPr>
              <a:t>mean for art history?</a:t>
            </a:r>
          </a:p>
          <a:p>
            <a:pPr algn="ctr"/>
            <a:endParaRPr lang="en-US" sz="1200" dirty="0" smtClean="0">
              <a:latin typeface="Helvetica" panose="020B0604020202020204" pitchFamily="34" charset="0"/>
              <a:cs typeface="Helvetica" panose="020B0604020202020204" pitchFamily="34" charset="0"/>
            </a:endParaRPr>
          </a:p>
          <a:p>
            <a:pPr algn="ctr"/>
            <a:r>
              <a:rPr lang="en-US" sz="1300" dirty="0" smtClean="0">
                <a:latin typeface="Lucida Handwriting" panose="03010101010101010101" pitchFamily="66" charset="0"/>
                <a:cs typeface="Helvetica" panose="020B0604020202020204" pitchFamily="34" charset="0"/>
              </a:rPr>
              <a:t>A remarkable feature of the painting is that Vermeer used no sketches to prepare the shape of the girl’s head. This points to the use of a “camera obscura”: </a:t>
            </a:r>
            <a:r>
              <a:rPr lang="en-US" sz="1300" smtClean="0">
                <a:latin typeface="Lucida Handwriting" panose="03010101010101010101" pitchFamily="66" charset="0"/>
                <a:cs typeface="Helvetica" panose="020B0604020202020204" pitchFamily="34" charset="0"/>
              </a:rPr>
              <a:t>a wooden </a:t>
            </a:r>
            <a:r>
              <a:rPr lang="en-US" sz="1300" dirty="0" smtClean="0">
                <a:latin typeface="Lucida Handwriting" panose="03010101010101010101" pitchFamily="66" charset="0"/>
                <a:cs typeface="Helvetica" panose="020B0604020202020204" pitchFamily="34" charset="0"/>
              </a:rPr>
              <a:t>box that is </a:t>
            </a:r>
            <a:r>
              <a:rPr lang="en-US" sz="1300" smtClean="0">
                <a:latin typeface="Lucida Handwriting" panose="03010101010101010101" pitchFamily="66" charset="0"/>
                <a:cs typeface="Helvetica" panose="020B0604020202020204" pitchFamily="34" charset="0"/>
              </a:rPr>
              <a:t>the precursor of today‘s camera.</a:t>
            </a:r>
            <a:endParaRPr lang="en-US" sz="1300" dirty="0">
              <a:latin typeface="Lucida Handwriting" panose="03010101010101010101" pitchFamily="66" charset="0"/>
              <a:cs typeface="Helvetica" panose="020B0604020202020204" pitchFamily="34" charset="0"/>
            </a:endParaRPr>
          </a:p>
        </p:txBody>
      </p:sp>
      <p:sp>
        <p:nvSpPr>
          <p:cNvPr id="12" name="Textfeld 11"/>
          <p:cNvSpPr txBox="1"/>
          <p:nvPr/>
        </p:nvSpPr>
        <p:spPr>
          <a:xfrm>
            <a:off x="3581400" y="5807689"/>
            <a:ext cx="2762702" cy="2739211"/>
          </a:xfrm>
          <a:prstGeom prst="rect">
            <a:avLst/>
          </a:prstGeom>
          <a:noFill/>
        </p:spPr>
        <p:txBody>
          <a:bodyPr wrap="square" rtlCol="0">
            <a:spAutoFit/>
          </a:bodyPr>
          <a:lstStyle/>
          <a:p>
            <a:pPr algn="ctr"/>
            <a:r>
              <a:rPr lang="de-DE" sz="1400" smtClean="0">
                <a:latin typeface="Helvetica" panose="020B0604020202020204" pitchFamily="34" charset="0"/>
                <a:cs typeface="Helvetica" panose="020B0604020202020204" pitchFamily="34" charset="0"/>
              </a:rPr>
              <a:t>What does the painting</a:t>
            </a:r>
            <a:br>
              <a:rPr lang="de-DE" sz="1400" smtClean="0">
                <a:latin typeface="Helvetica" panose="020B0604020202020204" pitchFamily="34" charset="0"/>
                <a:cs typeface="Helvetica" panose="020B0604020202020204" pitchFamily="34" charset="0"/>
              </a:rPr>
            </a:br>
            <a:r>
              <a:rPr lang="de-DE" sz="1400" smtClean="0">
                <a:latin typeface="Helvetica" panose="020B0604020202020204" pitchFamily="34" charset="0"/>
                <a:cs typeface="Helvetica" panose="020B0604020202020204" pitchFamily="34" charset="0"/>
              </a:rPr>
              <a:t>mean to you?</a:t>
            </a:r>
          </a:p>
          <a:p>
            <a:pPr algn="ctr"/>
            <a:endParaRPr lang="en-US" sz="1200">
              <a:latin typeface="Helvetica" panose="020B0604020202020204" pitchFamily="34" charset="0"/>
              <a:cs typeface="Helvetica" panose="020B0604020202020204" pitchFamily="34" charset="0"/>
            </a:endParaRPr>
          </a:p>
          <a:p>
            <a:pPr algn="ctr"/>
            <a:r>
              <a:rPr lang="en-US" sz="1300" smtClean="0">
                <a:latin typeface="Lucida Handwriting" panose="03010101010101010101" pitchFamily="66" charset="0"/>
                <a:cs typeface="Helvetica" panose="020B0604020202020204" pitchFamily="34" charset="0"/>
              </a:rPr>
              <a:t>I think that the girl’s look is expressing different feelings at the same time. She seems shy, perhaps because of the attention that she is given. But she also seems very confident, perhaps for the same reason. To me, this is part of the painting’s mystery.</a:t>
            </a:r>
            <a:endParaRPr lang="en-US" sz="1300">
              <a:latin typeface="Lucida Handwriting" panose="03010101010101010101" pitchFamily="66" charset="0"/>
              <a:cs typeface="Helvetica" panose="020B0604020202020204" pitchFamily="34" charset="0"/>
            </a:endParaRPr>
          </a:p>
        </p:txBody>
      </p:sp>
      <p:sp>
        <p:nvSpPr>
          <p:cNvPr id="13" name="Textfeld 12"/>
          <p:cNvSpPr txBox="1"/>
          <p:nvPr/>
        </p:nvSpPr>
        <p:spPr>
          <a:xfrm>
            <a:off x="3422194" y="753126"/>
            <a:ext cx="2934608" cy="2893100"/>
          </a:xfrm>
          <a:prstGeom prst="rect">
            <a:avLst/>
          </a:prstGeom>
          <a:noFill/>
        </p:spPr>
        <p:txBody>
          <a:bodyPr wrap="square" rtlCol="0">
            <a:spAutoFit/>
          </a:bodyPr>
          <a:lstStyle/>
          <a:p>
            <a:pPr algn="ctr">
              <a:lnSpc>
                <a:spcPct val="130000"/>
              </a:lnSpc>
            </a:pPr>
            <a:r>
              <a:rPr lang="de-DE" sz="1400" u="sng" smtClean="0">
                <a:latin typeface="Helvetica" panose="020B0604020202020204" pitchFamily="34" charset="0"/>
                <a:cs typeface="Helvetica" panose="020B0604020202020204" pitchFamily="34" charset="0"/>
              </a:rPr>
              <a:t>Artist (1632–1675)</a:t>
            </a:r>
          </a:p>
          <a:p>
            <a:pPr algn="ctr">
              <a:lnSpc>
                <a:spcPct val="130000"/>
              </a:lnSpc>
            </a:pPr>
            <a:r>
              <a:rPr lang="de-DE" sz="1400">
                <a:latin typeface="Lucida Handwriting" panose="03010101010101010101" pitchFamily="66" charset="0"/>
                <a:cs typeface="Helvetica" panose="020B0604020202020204" pitchFamily="34" charset="0"/>
              </a:rPr>
              <a:t>Jan Vermeer</a:t>
            </a:r>
          </a:p>
          <a:p>
            <a:pPr algn="ctr">
              <a:lnSpc>
                <a:spcPct val="130000"/>
              </a:lnSpc>
            </a:pPr>
            <a:r>
              <a:rPr lang="de-DE" sz="1400" u="sng">
                <a:latin typeface="Helvetica" panose="020B0604020202020204" pitchFamily="34" charset="0"/>
                <a:cs typeface="Helvetica" panose="020B0604020202020204" pitchFamily="34" charset="0"/>
              </a:rPr>
              <a:t>Title</a:t>
            </a:r>
          </a:p>
          <a:p>
            <a:pPr algn="ctr">
              <a:lnSpc>
                <a:spcPct val="130000"/>
              </a:lnSpc>
            </a:pPr>
            <a:r>
              <a:rPr lang="en-US" sz="1400">
                <a:latin typeface="Lucida Handwriting" panose="03010101010101010101" pitchFamily="66" charset="0"/>
                <a:cs typeface="Helvetica" panose="020B0604020202020204" pitchFamily="34" charset="0"/>
              </a:rPr>
              <a:t>Girl with a Pearl Earring</a:t>
            </a:r>
            <a:endParaRPr lang="de-DE" sz="1400">
              <a:latin typeface="Lucida Handwriting" panose="03010101010101010101" pitchFamily="66" charset="0"/>
              <a:cs typeface="Helvetica" panose="020B0604020202020204" pitchFamily="34" charset="0"/>
            </a:endParaRPr>
          </a:p>
          <a:p>
            <a:pPr algn="ctr">
              <a:lnSpc>
                <a:spcPct val="130000"/>
              </a:lnSpc>
            </a:pPr>
            <a:r>
              <a:rPr lang="de-DE" sz="1400" u="sng" smtClean="0">
                <a:latin typeface="Helvetica" panose="020B0604020202020204" pitchFamily="34" charset="0"/>
                <a:cs typeface="Helvetica" panose="020B0604020202020204" pitchFamily="34" charset="0"/>
              </a:rPr>
              <a:t>Date</a:t>
            </a:r>
          </a:p>
          <a:p>
            <a:pPr algn="ctr">
              <a:lnSpc>
                <a:spcPct val="130000"/>
              </a:lnSpc>
            </a:pPr>
            <a:r>
              <a:rPr lang="de-DE" sz="1400" smtClean="0">
                <a:latin typeface="Lucida Handwriting" panose="03010101010101010101" pitchFamily="66" charset="0"/>
                <a:cs typeface="Helvetica" panose="020B0604020202020204" pitchFamily="34" charset="0"/>
              </a:rPr>
              <a:t>1664-1666</a:t>
            </a:r>
            <a:endParaRPr lang="de-DE" sz="1400">
              <a:latin typeface="Lucida Handwriting" panose="03010101010101010101" pitchFamily="66" charset="0"/>
              <a:cs typeface="Helvetica" panose="020B0604020202020204" pitchFamily="34" charset="0"/>
            </a:endParaRPr>
          </a:p>
          <a:p>
            <a:pPr algn="ctr">
              <a:lnSpc>
                <a:spcPct val="130000"/>
              </a:lnSpc>
            </a:pPr>
            <a:r>
              <a:rPr lang="de-DE" sz="1400" u="sng" smtClean="0">
                <a:latin typeface="Helvetica" panose="020B0604020202020204" pitchFamily="34" charset="0"/>
                <a:cs typeface="Helvetica" panose="020B0604020202020204" pitchFamily="34" charset="0"/>
              </a:rPr>
              <a:t>Material</a:t>
            </a:r>
          </a:p>
          <a:p>
            <a:pPr algn="ctr">
              <a:lnSpc>
                <a:spcPct val="130000"/>
              </a:lnSpc>
            </a:pPr>
            <a:r>
              <a:rPr lang="de-DE" sz="1400">
                <a:latin typeface="Lucida Handwriting" panose="03010101010101010101" pitchFamily="66" charset="0"/>
                <a:cs typeface="Helvetica" panose="020B0604020202020204" pitchFamily="34" charset="0"/>
              </a:rPr>
              <a:t>Oil painting</a:t>
            </a:r>
          </a:p>
          <a:p>
            <a:pPr algn="ctr">
              <a:lnSpc>
                <a:spcPct val="130000"/>
              </a:lnSpc>
            </a:pPr>
            <a:r>
              <a:rPr lang="de-DE" sz="1400" u="sng" smtClean="0">
                <a:latin typeface="Helvetica" panose="020B0604020202020204" pitchFamily="34" charset="0"/>
                <a:cs typeface="Helvetica" panose="020B0604020202020204" pitchFamily="34" charset="0"/>
              </a:rPr>
              <a:t>Art movement</a:t>
            </a:r>
          </a:p>
          <a:p>
            <a:pPr algn="ctr">
              <a:lnSpc>
                <a:spcPct val="130000"/>
              </a:lnSpc>
            </a:pPr>
            <a:r>
              <a:rPr lang="de-DE" sz="1400">
                <a:latin typeface="Lucida Handwriting" panose="03010101010101010101" pitchFamily="66" charset="0"/>
                <a:cs typeface="Helvetica" panose="020B0604020202020204" pitchFamily="34" charset="0"/>
              </a:rPr>
              <a:t>Dutch Realism</a:t>
            </a:r>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3332" y="1129255"/>
            <a:ext cx="1662568" cy="2567771"/>
          </a:xfrm>
          <a:prstGeom prst="rect">
            <a:avLst/>
          </a:prstGeom>
        </p:spPr>
      </p:pic>
    </p:spTree>
    <p:extLst>
      <p:ext uri="{BB962C8B-B14F-4D97-AF65-F5344CB8AC3E}">
        <p14:creationId xmlns:p14="http://schemas.microsoft.com/office/powerpoint/2010/main" val="18422218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361043" y="759278"/>
            <a:ext cx="2934607" cy="2974521"/>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5" name="Rechteck 4"/>
          <p:cNvSpPr/>
          <p:nvPr/>
        </p:nvSpPr>
        <p:spPr>
          <a:xfrm>
            <a:off x="361042" y="5791199"/>
            <a:ext cx="2934607" cy="2861733"/>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6" name="Rechteck 5"/>
          <p:cNvSpPr/>
          <p:nvPr/>
        </p:nvSpPr>
        <p:spPr>
          <a:xfrm>
            <a:off x="3505200" y="5791199"/>
            <a:ext cx="2952749" cy="2861733"/>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7" name="Rechteck 6"/>
          <p:cNvSpPr/>
          <p:nvPr/>
        </p:nvSpPr>
        <p:spPr>
          <a:xfrm>
            <a:off x="361041" y="3914773"/>
            <a:ext cx="6096908" cy="1695451"/>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de-DE">
              <a:latin typeface="Helvetica" panose="020B0604020202020204" pitchFamily="34" charset="0"/>
              <a:cs typeface="Helvetica" panose="020B0604020202020204" pitchFamily="34" charset="0"/>
            </a:endParaRPr>
          </a:p>
        </p:txBody>
      </p:sp>
      <p:sp>
        <p:nvSpPr>
          <p:cNvPr id="8" name="Textfeld 7"/>
          <p:cNvSpPr txBox="1"/>
          <p:nvPr/>
        </p:nvSpPr>
        <p:spPr>
          <a:xfrm>
            <a:off x="361041" y="232834"/>
            <a:ext cx="6096908" cy="338554"/>
          </a:xfrm>
          <a:prstGeom prst="rect">
            <a:avLst/>
          </a:prstGeom>
          <a:noFill/>
        </p:spPr>
        <p:txBody>
          <a:bodyPr wrap="square" rtlCol="0">
            <a:spAutoFit/>
          </a:bodyPr>
          <a:lstStyle/>
          <a:p>
            <a:pPr algn="ctr"/>
            <a:r>
              <a:rPr lang="de-DE" sz="1600" b="1" spc="300" smtClean="0">
                <a:latin typeface="Helvetica" panose="020B0604020202020204" pitchFamily="34" charset="0"/>
                <a:cs typeface="Helvetica" panose="020B0604020202020204" pitchFamily="34" charset="0"/>
              </a:rPr>
              <a:t>Your Artwork – Fact Sheet</a:t>
            </a:r>
            <a:endParaRPr lang="de-DE" sz="1600" b="1" spc="300">
              <a:latin typeface="Helvetica" panose="020B0604020202020204" pitchFamily="34" charset="0"/>
              <a:cs typeface="Helvetica" panose="020B0604020202020204" pitchFamily="34" charset="0"/>
            </a:endParaRPr>
          </a:p>
        </p:txBody>
      </p:sp>
      <p:sp>
        <p:nvSpPr>
          <p:cNvPr id="9" name="Textfeld 8"/>
          <p:cNvSpPr txBox="1"/>
          <p:nvPr/>
        </p:nvSpPr>
        <p:spPr>
          <a:xfrm>
            <a:off x="361042" y="784980"/>
            <a:ext cx="2934608" cy="307777"/>
          </a:xfrm>
          <a:prstGeom prst="rect">
            <a:avLst/>
          </a:prstGeom>
          <a:noFill/>
        </p:spPr>
        <p:txBody>
          <a:bodyPr wrap="square" rtlCol="0">
            <a:spAutoFit/>
          </a:bodyPr>
          <a:lstStyle/>
          <a:p>
            <a:pPr algn="ctr"/>
            <a:r>
              <a:rPr lang="de-DE" sz="1400" smtClean="0">
                <a:latin typeface="Helvetica" panose="020B0604020202020204" pitchFamily="34" charset="0"/>
                <a:cs typeface="Helvetica" panose="020B0604020202020204" pitchFamily="34" charset="0"/>
              </a:rPr>
              <a:t>Sketch</a:t>
            </a:r>
            <a:endParaRPr lang="de-DE" sz="1400">
              <a:latin typeface="Helvetica" panose="020B0604020202020204" pitchFamily="34" charset="0"/>
              <a:cs typeface="Helvetica" panose="020B0604020202020204" pitchFamily="34" charset="0"/>
            </a:endParaRPr>
          </a:p>
        </p:txBody>
      </p:sp>
      <p:sp>
        <p:nvSpPr>
          <p:cNvPr id="13" name="Textfeld 12"/>
          <p:cNvSpPr txBox="1"/>
          <p:nvPr/>
        </p:nvSpPr>
        <p:spPr>
          <a:xfrm>
            <a:off x="3424008" y="753126"/>
            <a:ext cx="2934608" cy="2613023"/>
          </a:xfrm>
          <a:prstGeom prst="rect">
            <a:avLst/>
          </a:prstGeom>
          <a:noFill/>
        </p:spPr>
        <p:txBody>
          <a:bodyPr wrap="square" rtlCol="0">
            <a:spAutoFit/>
          </a:bodyPr>
          <a:lstStyle/>
          <a:p>
            <a:pPr algn="ctr">
              <a:lnSpc>
                <a:spcPct val="130000"/>
              </a:lnSpc>
            </a:pPr>
            <a:r>
              <a:rPr lang="de-DE" sz="1400" u="sng" smtClean="0">
                <a:latin typeface="Helvetica" panose="020B0604020202020204" pitchFamily="34" charset="0"/>
                <a:cs typeface="Helvetica" panose="020B0604020202020204" pitchFamily="34" charset="0"/>
              </a:rPr>
              <a:t>Artist (… </a:t>
            </a:r>
            <a:r>
              <a:rPr lang="de-DE" sz="1400" u="sng">
                <a:latin typeface="Helvetica" panose="020B0604020202020204" pitchFamily="34" charset="0"/>
                <a:cs typeface="Helvetica" panose="020B0604020202020204" pitchFamily="34" charset="0"/>
              </a:rPr>
              <a:t>– </a:t>
            </a:r>
            <a:r>
              <a:rPr lang="de-DE" sz="1400" u="sng" smtClean="0">
                <a:latin typeface="Helvetica" panose="020B0604020202020204" pitchFamily="34" charset="0"/>
                <a:cs typeface="Helvetica" panose="020B0604020202020204" pitchFamily="34" charset="0"/>
              </a:rPr>
              <a:t>…)</a:t>
            </a:r>
          </a:p>
          <a:p>
            <a:pPr algn="ctr">
              <a:lnSpc>
                <a:spcPct val="130000"/>
              </a:lnSpc>
            </a:pPr>
            <a:endParaRPr lang="de-DE" sz="1400" u="sng">
              <a:latin typeface="Helvetica" panose="020B0604020202020204" pitchFamily="34" charset="0"/>
              <a:cs typeface="Helvetica" panose="020B0604020202020204" pitchFamily="34" charset="0"/>
            </a:endParaRPr>
          </a:p>
          <a:p>
            <a:pPr algn="ctr">
              <a:lnSpc>
                <a:spcPct val="130000"/>
              </a:lnSpc>
            </a:pPr>
            <a:r>
              <a:rPr lang="de-DE" sz="1400" u="sng">
                <a:latin typeface="Helvetica" panose="020B0604020202020204" pitchFamily="34" charset="0"/>
                <a:cs typeface="Helvetica" panose="020B0604020202020204" pitchFamily="34" charset="0"/>
              </a:rPr>
              <a:t>Title</a:t>
            </a:r>
          </a:p>
          <a:p>
            <a:pPr algn="ctr">
              <a:lnSpc>
                <a:spcPct val="130000"/>
              </a:lnSpc>
            </a:pPr>
            <a:endParaRPr lang="de-DE" sz="1400" u="sng">
              <a:latin typeface="Helvetica" panose="020B0604020202020204" pitchFamily="34" charset="0"/>
              <a:cs typeface="Helvetica" panose="020B0604020202020204" pitchFamily="34" charset="0"/>
            </a:endParaRPr>
          </a:p>
          <a:p>
            <a:pPr algn="ctr">
              <a:lnSpc>
                <a:spcPct val="130000"/>
              </a:lnSpc>
            </a:pPr>
            <a:r>
              <a:rPr lang="de-DE" sz="1400" u="sng" smtClean="0">
                <a:latin typeface="Helvetica" panose="020B0604020202020204" pitchFamily="34" charset="0"/>
                <a:cs typeface="Helvetica" panose="020B0604020202020204" pitchFamily="34" charset="0"/>
              </a:rPr>
              <a:t>Date</a:t>
            </a:r>
          </a:p>
          <a:p>
            <a:pPr algn="ctr">
              <a:lnSpc>
                <a:spcPct val="130000"/>
              </a:lnSpc>
            </a:pPr>
            <a:endParaRPr lang="de-DE" sz="1400" u="sng">
              <a:latin typeface="Helvetica" panose="020B0604020202020204" pitchFamily="34" charset="0"/>
              <a:cs typeface="Helvetica" panose="020B0604020202020204" pitchFamily="34" charset="0"/>
            </a:endParaRPr>
          </a:p>
          <a:p>
            <a:pPr algn="ctr">
              <a:lnSpc>
                <a:spcPct val="130000"/>
              </a:lnSpc>
            </a:pPr>
            <a:r>
              <a:rPr lang="de-DE" sz="1400" u="sng" smtClean="0">
                <a:latin typeface="Helvetica" panose="020B0604020202020204" pitchFamily="34" charset="0"/>
                <a:cs typeface="Helvetica" panose="020B0604020202020204" pitchFamily="34" charset="0"/>
              </a:rPr>
              <a:t>Material</a:t>
            </a:r>
          </a:p>
          <a:p>
            <a:pPr algn="ctr">
              <a:lnSpc>
                <a:spcPct val="130000"/>
              </a:lnSpc>
            </a:pPr>
            <a:endParaRPr lang="de-DE" sz="1400" u="sng">
              <a:latin typeface="Helvetica" panose="020B0604020202020204" pitchFamily="34" charset="0"/>
              <a:cs typeface="Helvetica" panose="020B0604020202020204" pitchFamily="34" charset="0"/>
            </a:endParaRPr>
          </a:p>
          <a:p>
            <a:pPr algn="ctr">
              <a:lnSpc>
                <a:spcPct val="130000"/>
              </a:lnSpc>
            </a:pPr>
            <a:r>
              <a:rPr lang="de-DE" sz="1400" u="sng" smtClean="0">
                <a:latin typeface="Helvetica" panose="020B0604020202020204" pitchFamily="34" charset="0"/>
                <a:cs typeface="Helvetica" panose="020B0604020202020204" pitchFamily="34" charset="0"/>
              </a:rPr>
              <a:t>Art movement</a:t>
            </a:r>
            <a:endParaRPr lang="de-DE" sz="1400" u="sng">
              <a:latin typeface="Helvetica" panose="020B0604020202020204" pitchFamily="34" charset="0"/>
              <a:cs typeface="Helvetica" panose="020B0604020202020204" pitchFamily="34" charset="0"/>
            </a:endParaRPr>
          </a:p>
        </p:txBody>
      </p:sp>
      <p:sp>
        <p:nvSpPr>
          <p:cNvPr id="15" name="Textfeld 14"/>
          <p:cNvSpPr txBox="1"/>
          <p:nvPr/>
        </p:nvSpPr>
        <p:spPr>
          <a:xfrm>
            <a:off x="504826" y="3924299"/>
            <a:ext cx="5772150" cy="307777"/>
          </a:xfrm>
          <a:prstGeom prst="rect">
            <a:avLst/>
          </a:prstGeom>
          <a:noFill/>
        </p:spPr>
        <p:txBody>
          <a:bodyPr wrap="square" rtlCol="0">
            <a:spAutoFit/>
          </a:bodyPr>
          <a:lstStyle/>
          <a:p>
            <a:pPr algn="ctr"/>
            <a:r>
              <a:rPr lang="de-DE" sz="1400" smtClean="0">
                <a:latin typeface="Helvetica" panose="020B0604020202020204" pitchFamily="34" charset="0"/>
                <a:cs typeface="Helvetica" panose="020B0604020202020204" pitchFamily="34" charset="0"/>
              </a:rPr>
              <a:t>What is in the painting?</a:t>
            </a:r>
          </a:p>
        </p:txBody>
      </p:sp>
      <p:sp>
        <p:nvSpPr>
          <p:cNvPr id="16" name="Textfeld 15"/>
          <p:cNvSpPr txBox="1"/>
          <p:nvPr/>
        </p:nvSpPr>
        <p:spPr>
          <a:xfrm>
            <a:off x="492125" y="5807689"/>
            <a:ext cx="2657475" cy="523220"/>
          </a:xfrm>
          <a:prstGeom prst="rect">
            <a:avLst/>
          </a:prstGeom>
          <a:noFill/>
        </p:spPr>
        <p:txBody>
          <a:bodyPr wrap="square" rtlCol="0">
            <a:spAutoFit/>
          </a:bodyPr>
          <a:lstStyle/>
          <a:p>
            <a:pPr algn="ctr"/>
            <a:r>
              <a:rPr lang="en-US" sz="1400" dirty="0" smtClean="0">
                <a:latin typeface="Helvetica" panose="020B0604020202020204" pitchFamily="34" charset="0"/>
                <a:cs typeface="Helvetica" panose="020B0604020202020204" pitchFamily="34" charset="0"/>
              </a:rPr>
              <a:t>What does the painting</a:t>
            </a:r>
            <a:br>
              <a:rPr lang="en-US" sz="1400" dirty="0" smtClean="0">
                <a:latin typeface="Helvetica" panose="020B0604020202020204" pitchFamily="34" charset="0"/>
                <a:cs typeface="Helvetica" panose="020B0604020202020204" pitchFamily="34" charset="0"/>
              </a:rPr>
            </a:br>
            <a:r>
              <a:rPr lang="en-US" sz="1400" dirty="0" smtClean="0">
                <a:latin typeface="Helvetica" panose="020B0604020202020204" pitchFamily="34" charset="0"/>
                <a:cs typeface="Helvetica" panose="020B0604020202020204" pitchFamily="34" charset="0"/>
              </a:rPr>
              <a:t>mean for art </a:t>
            </a:r>
            <a:r>
              <a:rPr lang="en-US" sz="1400" smtClean="0">
                <a:latin typeface="Helvetica" panose="020B0604020202020204" pitchFamily="34" charset="0"/>
                <a:cs typeface="Helvetica" panose="020B0604020202020204" pitchFamily="34" charset="0"/>
              </a:rPr>
              <a:t>history?</a:t>
            </a:r>
            <a:endParaRPr lang="en-US" sz="1400" dirty="0" smtClean="0">
              <a:latin typeface="Helvetica" panose="020B0604020202020204" pitchFamily="34" charset="0"/>
              <a:cs typeface="Helvetica" panose="020B0604020202020204" pitchFamily="34" charset="0"/>
            </a:endParaRPr>
          </a:p>
        </p:txBody>
      </p:sp>
      <p:sp>
        <p:nvSpPr>
          <p:cNvPr id="17" name="Textfeld 16"/>
          <p:cNvSpPr txBox="1"/>
          <p:nvPr/>
        </p:nvSpPr>
        <p:spPr>
          <a:xfrm>
            <a:off x="3594100" y="5807689"/>
            <a:ext cx="2750002" cy="523220"/>
          </a:xfrm>
          <a:prstGeom prst="rect">
            <a:avLst/>
          </a:prstGeom>
          <a:noFill/>
        </p:spPr>
        <p:txBody>
          <a:bodyPr wrap="square" rtlCol="0">
            <a:spAutoFit/>
          </a:bodyPr>
          <a:lstStyle/>
          <a:p>
            <a:pPr algn="ctr"/>
            <a:r>
              <a:rPr lang="de-DE" sz="1400" smtClean="0">
                <a:latin typeface="Helvetica" panose="020B0604020202020204" pitchFamily="34" charset="0"/>
                <a:cs typeface="Helvetica" panose="020B0604020202020204" pitchFamily="34" charset="0"/>
              </a:rPr>
              <a:t>What does the painting</a:t>
            </a:r>
            <a:br>
              <a:rPr lang="de-DE" sz="1400" smtClean="0">
                <a:latin typeface="Helvetica" panose="020B0604020202020204" pitchFamily="34" charset="0"/>
                <a:cs typeface="Helvetica" panose="020B0604020202020204" pitchFamily="34" charset="0"/>
              </a:rPr>
            </a:br>
            <a:r>
              <a:rPr lang="de-DE" sz="1400" smtClean="0">
                <a:latin typeface="Helvetica" panose="020B0604020202020204" pitchFamily="34" charset="0"/>
                <a:cs typeface="Helvetica" panose="020B0604020202020204" pitchFamily="34" charset="0"/>
              </a:rPr>
              <a:t>mean to you?</a:t>
            </a:r>
          </a:p>
        </p:txBody>
      </p:sp>
    </p:spTree>
    <p:extLst>
      <p:ext uri="{BB962C8B-B14F-4D97-AF65-F5344CB8AC3E}">
        <p14:creationId xmlns:p14="http://schemas.microsoft.com/office/powerpoint/2010/main" val="3013783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955675" y="791632"/>
            <a:ext cx="4702175" cy="4286250"/>
          </a:xfrm>
          <a:prstGeom prst="rect">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lIns="180000" tIns="180000" rIns="180000" bIns="180000" rtlCol="0" anchor="t"/>
          <a:lstStyle/>
          <a:p>
            <a:r>
              <a:rPr lang="de-DE" b="1" smtClean="0">
                <a:latin typeface="Helvetica" panose="020B0604020202020204" pitchFamily="34" charset="0"/>
                <a:cs typeface="Helvetica" panose="020B0604020202020204" pitchFamily="34" charset="0"/>
              </a:rPr>
              <a:t>Andy Warhol </a:t>
            </a:r>
            <a:r>
              <a:rPr lang="de-DE" smtClean="0">
                <a:latin typeface="Helvetica" panose="020B0604020202020204" pitchFamily="34" charset="0"/>
                <a:cs typeface="Helvetica" panose="020B0604020202020204" pitchFamily="34" charset="0"/>
              </a:rPr>
              <a:t>(b. 1928 – d. 1987)</a:t>
            </a:r>
          </a:p>
          <a:p>
            <a:r>
              <a:rPr lang="de-DE" b="1" i="1">
                <a:latin typeface="Helvetica" panose="020B0604020202020204" pitchFamily="34" charset="0"/>
                <a:cs typeface="Helvetica" panose="020B0604020202020204" pitchFamily="34" charset="0"/>
              </a:rPr>
              <a:t>Campbell’s Soup I: Onion</a:t>
            </a:r>
            <a:r>
              <a:rPr lang="de-DE" smtClean="0">
                <a:latin typeface="Helvetica" panose="020B0604020202020204" pitchFamily="34" charset="0"/>
                <a:cs typeface="Helvetica" panose="020B0604020202020204" pitchFamily="34" charset="0"/>
              </a:rPr>
              <a:t>, 1968</a:t>
            </a:r>
            <a:endParaRPr lang="de-DE" b="1" i="1" smtClean="0">
              <a:latin typeface="Helvetica" panose="020B0604020202020204" pitchFamily="34" charset="0"/>
              <a:cs typeface="Helvetica" panose="020B0604020202020204" pitchFamily="34" charset="0"/>
            </a:endParaRPr>
          </a:p>
          <a:p>
            <a:r>
              <a:rPr lang="de-DE" sz="1400">
                <a:latin typeface="Helvetica" panose="020B0604020202020204" pitchFamily="34" charset="0"/>
                <a:cs typeface="Helvetica" panose="020B0604020202020204" pitchFamily="34" charset="0"/>
              </a:rPr>
              <a:t/>
            </a:r>
            <a:br>
              <a:rPr lang="de-DE" sz="1400">
                <a:latin typeface="Helvetica" panose="020B0604020202020204" pitchFamily="34" charset="0"/>
                <a:cs typeface="Helvetica" panose="020B0604020202020204" pitchFamily="34" charset="0"/>
              </a:rPr>
            </a:br>
            <a:r>
              <a:rPr lang="de-DE" sz="1400">
                <a:latin typeface="Helvetica" panose="020B0604020202020204" pitchFamily="34" charset="0"/>
                <a:cs typeface="Helvetica" panose="020B0604020202020204" pitchFamily="34" charset="0"/>
              </a:rPr>
              <a:t>Silkscreen on </a:t>
            </a:r>
            <a:r>
              <a:rPr lang="de-DE" sz="1400" smtClean="0">
                <a:latin typeface="Helvetica" panose="020B0604020202020204" pitchFamily="34" charset="0"/>
                <a:cs typeface="Helvetica" panose="020B0604020202020204" pitchFamily="34" charset="0"/>
              </a:rPr>
              <a:t>paper</a:t>
            </a:r>
          </a:p>
          <a:p>
            <a:endParaRPr lang="de-DE" sz="1400">
              <a:latin typeface="Helvetica" panose="020B0604020202020204" pitchFamily="34" charset="0"/>
              <a:cs typeface="Helvetica" panose="020B0604020202020204" pitchFamily="34" charset="0"/>
            </a:endParaRPr>
          </a:p>
          <a:p>
            <a:r>
              <a:rPr lang="en-US" sz="1400" smtClean="0">
                <a:latin typeface="Helvetica" panose="020B0604020202020204" pitchFamily="34" charset="0"/>
                <a:cs typeface="Helvetica" panose="020B0604020202020204" pitchFamily="34" charset="0"/>
              </a:rPr>
              <a:t>The painting shows a regular can of soup as produced and sold by Campbell, a U.S. soup company. Here, Warhol uses an </a:t>
            </a:r>
            <a:r>
              <a:rPr lang="en-US" sz="1400">
                <a:latin typeface="Helvetica" panose="020B0604020202020204" pitchFamily="34" charset="0"/>
                <a:cs typeface="Helvetica" panose="020B0604020202020204" pitchFamily="34" charset="0"/>
              </a:rPr>
              <a:t>ordinary object from everyday </a:t>
            </a:r>
            <a:r>
              <a:rPr lang="en-US" sz="1400" smtClean="0">
                <a:latin typeface="Helvetica" panose="020B0604020202020204" pitchFamily="34" charset="0"/>
                <a:cs typeface="Helvetica" panose="020B0604020202020204" pitchFamily="34" charset="0"/>
              </a:rPr>
              <a:t>life, which could be found in any U.S. supermarket. However, the artist moves the simple soup can onto the canvas and into the museum. By doing so, he cleverly violates the tradition that </a:t>
            </a:r>
            <a:r>
              <a:rPr lang="en-US" sz="1400">
                <a:latin typeface="Helvetica" panose="020B0604020202020204" pitchFamily="34" charset="0"/>
                <a:cs typeface="Helvetica" panose="020B0604020202020204" pitchFamily="34" charset="0"/>
              </a:rPr>
              <a:t>artworks should </a:t>
            </a:r>
            <a:r>
              <a:rPr lang="en-US" sz="1400" smtClean="0">
                <a:latin typeface="Helvetica" panose="020B0604020202020204" pitchFamily="34" charset="0"/>
                <a:cs typeface="Helvetica" panose="020B0604020202020204" pitchFamily="34" charset="0"/>
              </a:rPr>
              <a:t>have a religious, moral, or educational value. </a:t>
            </a:r>
            <a:r>
              <a:rPr lang="en-US" sz="1400">
                <a:latin typeface="Helvetica" panose="020B0604020202020204" pitchFamily="34" charset="0"/>
                <a:cs typeface="Helvetica" panose="020B0604020202020204" pitchFamily="34" charset="0"/>
              </a:rPr>
              <a:t>For </a:t>
            </a:r>
            <a:r>
              <a:rPr lang="en-US" sz="1400" smtClean="0">
                <a:latin typeface="Helvetica" panose="020B0604020202020204" pitchFamily="34" charset="0"/>
                <a:cs typeface="Helvetica" panose="020B0604020202020204" pitchFamily="34" charset="0"/>
              </a:rPr>
              <a:t>today’s visitors, </a:t>
            </a:r>
            <a:r>
              <a:rPr lang="en-US" sz="1400">
                <a:latin typeface="Helvetica" panose="020B0604020202020204" pitchFamily="34" charset="0"/>
                <a:cs typeface="Helvetica" panose="020B0604020202020204" pitchFamily="34" charset="0"/>
              </a:rPr>
              <a:t>who </a:t>
            </a:r>
            <a:r>
              <a:rPr lang="en-US" sz="1400" smtClean="0">
                <a:latin typeface="Helvetica" panose="020B0604020202020204" pitchFamily="34" charset="0"/>
                <a:cs typeface="Helvetica" panose="020B0604020202020204" pitchFamily="34" charset="0"/>
              </a:rPr>
              <a:t>are used to similar images from advertising, the irritating effect of the original painting might be lost. </a:t>
            </a:r>
            <a:r>
              <a:rPr lang="en-US" sz="1400">
                <a:latin typeface="Helvetica" panose="020B0604020202020204" pitchFamily="34" charset="0"/>
                <a:cs typeface="Helvetica" panose="020B0604020202020204" pitchFamily="34" charset="0"/>
              </a:rPr>
              <a:t>But </a:t>
            </a:r>
            <a:r>
              <a:rPr lang="en-US" sz="1400" smtClean="0">
                <a:latin typeface="Helvetica" panose="020B0604020202020204" pitchFamily="34" charset="0"/>
                <a:cs typeface="Helvetica" panose="020B0604020202020204" pitchFamily="34" charset="0"/>
              </a:rPr>
              <a:t>they can still imagine </a:t>
            </a:r>
            <a:r>
              <a:rPr lang="en-US" sz="1400">
                <a:latin typeface="Helvetica" panose="020B0604020202020204" pitchFamily="34" charset="0"/>
                <a:cs typeface="Helvetica" panose="020B0604020202020204" pitchFamily="34" charset="0"/>
              </a:rPr>
              <a:t>how </a:t>
            </a:r>
            <a:r>
              <a:rPr lang="en-US" sz="1400" smtClean="0">
                <a:latin typeface="Helvetica" panose="020B0604020202020204" pitchFamily="34" charset="0"/>
                <a:cs typeface="Helvetica" panose="020B0604020202020204" pitchFamily="34" charset="0"/>
              </a:rPr>
              <a:t>the artwork may have frustrated, but also fascinated, museum-goers of the 1950/60s.</a:t>
            </a:r>
            <a:endParaRPr lang="de-DE" smtClean="0">
              <a:latin typeface="Helvetica" panose="020B0604020202020204" pitchFamily="34" charset="0"/>
              <a:cs typeface="Helvetica" panose="020B0604020202020204" pitchFamily="34" charset="0"/>
            </a:endParaRPr>
          </a:p>
        </p:txBody>
      </p:sp>
      <p:sp>
        <p:nvSpPr>
          <p:cNvPr id="3" name="Textfeld 2"/>
          <p:cNvSpPr txBox="1"/>
          <p:nvPr/>
        </p:nvSpPr>
        <p:spPr>
          <a:xfrm>
            <a:off x="361041" y="232834"/>
            <a:ext cx="6096908" cy="338554"/>
          </a:xfrm>
          <a:prstGeom prst="rect">
            <a:avLst/>
          </a:prstGeom>
          <a:noFill/>
        </p:spPr>
        <p:txBody>
          <a:bodyPr wrap="square" rtlCol="0">
            <a:spAutoFit/>
          </a:bodyPr>
          <a:lstStyle/>
          <a:p>
            <a:pPr algn="ctr"/>
            <a:r>
              <a:rPr lang="de-DE" sz="1600" b="1" spc="300" smtClean="0">
                <a:latin typeface="Helvetica" panose="020B0604020202020204" pitchFamily="34" charset="0"/>
                <a:cs typeface="Helvetica" panose="020B0604020202020204" pitchFamily="34" charset="0"/>
              </a:rPr>
              <a:t>Museum Label</a:t>
            </a:r>
            <a:endParaRPr lang="de-DE" sz="1600" b="1" spc="30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19338206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278</Words>
  <Application>Microsoft Office PowerPoint</Application>
  <PresentationFormat>Pokaz na ekranie (4:3)</PresentationFormat>
  <Paragraphs>73</Paragraphs>
  <Slides>5</Slides>
  <Notes>0</Notes>
  <HiddenSlides>0</HiddenSlides>
  <MMClips>0</MMClips>
  <ScaleCrop>false</ScaleCrop>
  <HeadingPairs>
    <vt:vector size="4" baseType="variant">
      <vt:variant>
        <vt:lpstr>Motyw</vt:lpstr>
      </vt:variant>
      <vt:variant>
        <vt:i4>1</vt:i4>
      </vt:variant>
      <vt:variant>
        <vt:lpstr>Tytuły slajdów</vt:lpstr>
      </vt:variant>
      <vt:variant>
        <vt:i4>5</vt:i4>
      </vt:variant>
    </vt:vector>
  </HeadingPairs>
  <TitlesOfParts>
    <vt:vector size="6" baseType="lpstr">
      <vt:lpstr>Office Theme</vt:lpstr>
      <vt:lpstr>Prezentacja programu PowerPoint</vt:lpstr>
      <vt:lpstr>A Picture Dialogue</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Andreas</dc:creator>
  <cp:lastModifiedBy>Advent</cp:lastModifiedBy>
  <cp:revision>110</cp:revision>
  <cp:lastPrinted>2020-07-16T12:33:28Z</cp:lastPrinted>
  <dcterms:created xsi:type="dcterms:W3CDTF">2020-03-12T15:31:44Z</dcterms:created>
  <dcterms:modified xsi:type="dcterms:W3CDTF">2021-03-24T16:25:22Z</dcterms:modified>
</cp:coreProperties>
</file>