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89" r:id="rId3"/>
    <p:sldId id="288" r:id="rId4"/>
    <p:sldId id="287" r:id="rId5"/>
    <p:sldId id="261" r:id="rId6"/>
    <p:sldId id="266" r:id="rId7"/>
    <p:sldId id="267" r:id="rId8"/>
    <p:sldId id="271" r:id="rId9"/>
    <p:sldId id="262" r:id="rId10"/>
    <p:sldId id="273" r:id="rId11"/>
    <p:sldId id="263" r:id="rId12"/>
    <p:sldId id="265" r:id="rId13"/>
    <p:sldId id="268" r:id="rId14"/>
    <p:sldId id="269" r:id="rId15"/>
    <p:sldId id="272" r:id="rId16"/>
    <p:sldId id="274" r:id="rId17"/>
    <p:sldId id="275" r:id="rId18"/>
    <p:sldId id="276" r:id="rId19"/>
    <p:sldId id="277" r:id="rId20"/>
    <p:sldId id="278" r:id="rId21"/>
    <p:sldId id="281" r:id="rId22"/>
    <p:sldId id="282" r:id="rId23"/>
    <p:sldId id="270" r:id="rId24"/>
    <p:sldId id="284" r:id="rId25"/>
    <p:sldId id="285" r:id="rId2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EF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/>
              <a:t>Kliknij, aby edytować styl wzorca podtytułu</a:t>
            </a:r>
            <a:endParaRPr kumimoji="0" lang="en-US"/>
          </a:p>
        </p:txBody>
      </p: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Symbol zastępczy stopki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/>
              <a:t>Kliknij, aby edytować style wzorca tekstu</a:t>
            </a:r>
          </a:p>
          <a:p>
            <a:pPr lvl="1" eaLnBrk="1" latinLnBrk="0" hangingPunct="1"/>
            <a:r>
              <a:rPr lang="pl-PL"/>
              <a:t>Drugi poziom</a:t>
            </a:r>
          </a:p>
          <a:p>
            <a:pPr lvl="2" eaLnBrk="1" latinLnBrk="0" hangingPunct="1"/>
            <a:r>
              <a:rPr lang="pl-PL"/>
              <a:t>Trzeci poziom</a:t>
            </a:r>
          </a:p>
          <a:p>
            <a:pPr lvl="3" eaLnBrk="1" latinLnBrk="0" hangingPunct="1"/>
            <a:r>
              <a:rPr lang="pl-PL"/>
              <a:t>Czwarty poziom</a:t>
            </a:r>
          </a:p>
          <a:p>
            <a:pPr lvl="4" eaLnBrk="1" latinLnBrk="0" hangingPunct="1"/>
            <a:r>
              <a:rPr lang="pl-PL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owolny kształt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Dowolny kształt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pl-PL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/>
              <a:t>Kliknij, aby edytować style wzorca tekstu</a:t>
            </a:r>
          </a:p>
          <a:p>
            <a:pPr lvl="1" eaLnBrk="1" latinLnBrk="0" hangingPunct="1"/>
            <a:r>
              <a:rPr kumimoji="0" lang="pl-PL"/>
              <a:t>Drugi poziom</a:t>
            </a:r>
          </a:p>
          <a:p>
            <a:pPr lvl="2" eaLnBrk="1" latinLnBrk="0" hangingPunct="1"/>
            <a:r>
              <a:rPr kumimoji="0" lang="pl-PL"/>
              <a:t>Trzeci poziom</a:t>
            </a:r>
          </a:p>
          <a:p>
            <a:pPr lvl="3" eaLnBrk="1" latinLnBrk="0" hangingPunct="1"/>
            <a:r>
              <a:rPr kumimoji="0" lang="pl-PL"/>
              <a:t>Czwarty poziom</a:t>
            </a:r>
          </a:p>
          <a:p>
            <a:pPr lvl="4" eaLnBrk="1" latinLnBrk="0" hangingPunct="1"/>
            <a:r>
              <a:rPr kumimoji="0" lang="pl-PL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B0FCB78-7C1D-43C2-89C0-B52DF1C8D4FF}" type="datetimeFigureOut">
              <a:rPr lang="pl-PL" smtClean="0"/>
              <a:pPr/>
              <a:t>06.11.2023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3999E80-16FB-4AE2-9B0C-1B4C95529C6B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12.jpe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11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1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1.jpe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11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1.jpeg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11.jpeg"/><Relationship Id="rId4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5.jpeg"/><Relationship Id="rId7" Type="http://schemas.openxmlformats.org/officeDocument/2006/relationships/image" Target="../media/image5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5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ytuł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71400"/>
            <a:ext cx="9144000" cy="7029400"/>
          </a:xfrm>
        </p:spPr>
      </p:pic>
      <p:sp>
        <p:nvSpPr>
          <p:cNvPr id="10" name="pole tekstowe 9"/>
          <p:cNvSpPr txBox="1"/>
          <p:nvPr/>
        </p:nvSpPr>
        <p:spPr>
          <a:xfrm>
            <a:off x="827584" y="764705"/>
            <a:ext cx="8316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From October 2018 EU Kids Kindergarten in </a:t>
            </a:r>
            <a:r>
              <a:rPr lang="en-GB" sz="2400" dirty="0" err="1">
                <a:solidFill>
                  <a:srgbClr val="FFFF00"/>
                </a:solidFill>
              </a:rPr>
              <a:t>Sopot</a:t>
            </a:r>
            <a:r>
              <a:rPr lang="en-GB" sz="2400" dirty="0">
                <a:solidFill>
                  <a:srgbClr val="FFFF00"/>
                </a:solidFill>
              </a:rPr>
              <a:t>, Poland is taking part  in an international educational project Erasmus +  entitled  “Chain Experiment in Pre-School”</a:t>
            </a:r>
            <a:endParaRPr lang="pl-PL" sz="2400" dirty="0">
              <a:solidFill>
                <a:srgbClr val="FFFF00"/>
              </a:solidFill>
            </a:endParaRPr>
          </a:p>
          <a:p>
            <a:endParaRPr lang="pl-PL" sz="2400" dirty="0">
              <a:solidFill>
                <a:srgbClr val="FFFF00"/>
              </a:solidFill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251520" y="198884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400" dirty="0">
              <a:solidFill>
                <a:srgbClr val="FFFF0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39552" y="1340768"/>
            <a:ext cx="396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200" dirty="0">
              <a:solidFill>
                <a:srgbClr val="FFFF00"/>
              </a:solidFill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870918" y="1"/>
            <a:ext cx="7589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rgbClr val="FFFF00"/>
                </a:solidFill>
              </a:rPr>
              <a:t>CHAIN EXPERIMENT IN </a:t>
            </a:r>
            <a:r>
              <a:rPr lang="pl-PL" sz="3200" dirty="0" err="1">
                <a:solidFill>
                  <a:srgbClr val="FFFF00"/>
                </a:solidFill>
              </a:rPr>
              <a:t>PRE-SCHOOL</a:t>
            </a:r>
            <a:endParaRPr lang="pl-PL" sz="3200" dirty="0">
              <a:solidFill>
                <a:srgbClr val="FFFF00"/>
              </a:solidFill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2771800" y="980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899592" y="5373216"/>
            <a:ext cx="8113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The aim of the Project is to stimulate children’s creativity, interest in experiments and technology as well as connecting generations.</a:t>
            </a:r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24" name="Obraz 23" descr="erasmus2020fla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687181"/>
            <a:ext cx="2088232" cy="655132"/>
          </a:xfrm>
          <a:prstGeom prst="rect">
            <a:avLst/>
          </a:prstGeom>
        </p:spPr>
      </p:pic>
      <p:pic>
        <p:nvPicPr>
          <p:cNvPr id="25" name="Obraz 24" descr="cropped-eukids-logo1-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2204864"/>
            <a:ext cx="948308" cy="515385"/>
          </a:xfrm>
          <a:prstGeom prst="rect">
            <a:avLst/>
          </a:prstGeom>
        </p:spPr>
      </p:pic>
      <p:pic>
        <p:nvPicPr>
          <p:cNvPr id="13" name="Obraz 12" descr="IMAG8441-20210206-164725244 (10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776" y="2060848"/>
            <a:ext cx="4392488" cy="3294366"/>
          </a:xfrm>
          <a:prstGeom prst="round2DiagRect">
            <a:avLst>
              <a:gd name="adj1" fmla="val 16667"/>
              <a:gd name="adj2" fmla="val 2728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ytuł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0951" cy="7308000"/>
          </a:xfrm>
        </p:spPr>
      </p:pic>
      <p:sp>
        <p:nvSpPr>
          <p:cNvPr id="10" name="pole tekstowe 9"/>
          <p:cNvSpPr txBox="1"/>
          <p:nvPr/>
        </p:nvSpPr>
        <p:spPr>
          <a:xfrm>
            <a:off x="827584" y="980728"/>
            <a:ext cx="81369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The partners of the Project are educational institutions from Slovenia (Coordinator), Croatia, Italy and Poland represented by EU Kids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</a:p>
          <a:p>
            <a:r>
              <a:rPr lang="en-GB" sz="2400" dirty="0">
                <a:solidFill>
                  <a:srgbClr val="FFFF00"/>
                </a:solidFill>
              </a:rPr>
              <a:t>With the help of adults (grandparents, parents, teachers) children build different constructions for playing but they also learn the basic laws of physics and technology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</a:p>
          <a:p>
            <a:endParaRPr lang="pl-PL" sz="2400" dirty="0">
              <a:solidFill>
                <a:srgbClr val="FFFF00"/>
              </a:solidFill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251520" y="198884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400" dirty="0">
              <a:solidFill>
                <a:srgbClr val="FFFF0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39552" y="1340768"/>
            <a:ext cx="396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2200" dirty="0">
              <a:solidFill>
                <a:srgbClr val="FFFF00"/>
              </a:solidFill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870918" y="251937"/>
            <a:ext cx="7589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srgbClr val="FFFF00"/>
                </a:solidFill>
              </a:rPr>
              <a:t>CHAIN EXPERIMENT IN </a:t>
            </a:r>
            <a:r>
              <a:rPr lang="pl-PL" sz="3200" dirty="0" err="1">
                <a:solidFill>
                  <a:srgbClr val="FFFF00"/>
                </a:solidFill>
              </a:rPr>
              <a:t>PRE-SCHOOL</a:t>
            </a:r>
            <a:endParaRPr lang="pl-PL" sz="3200" dirty="0">
              <a:solidFill>
                <a:srgbClr val="FFFF00"/>
              </a:solidFill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2771800" y="980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  <p:pic>
        <p:nvPicPr>
          <p:cNvPr id="20" name="Obraz 19" descr="cropped-eukids-logo1-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4221088"/>
            <a:ext cx="662472" cy="360040"/>
          </a:xfrm>
          <a:prstGeom prst="rect">
            <a:avLst/>
          </a:prstGeom>
        </p:spPr>
      </p:pic>
      <p:pic>
        <p:nvPicPr>
          <p:cNvPr id="21" name="Obraz 20" descr="erasmus2020fla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6600740"/>
            <a:ext cx="1224136" cy="514519"/>
          </a:xfrm>
          <a:prstGeom prst="rect">
            <a:avLst/>
          </a:prstGeom>
        </p:spPr>
      </p:pic>
      <p:pic>
        <p:nvPicPr>
          <p:cNvPr id="14" name="Obraz 13" descr="IMAG7181-20190707-122144638-20210206-1644224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3717032"/>
            <a:ext cx="2520280" cy="3360374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Obraz 14" descr="IMAG8448-20210206-164725755 (7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0040" y="4149080"/>
            <a:ext cx="3923928" cy="294294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ytuł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310438"/>
          </a:xfrm>
        </p:spPr>
      </p:pic>
      <p:pic>
        <p:nvPicPr>
          <p:cNvPr id="7" name="Obraz 6" descr="20200121_1434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726087" y="1574976"/>
            <a:ext cx="6516360" cy="410445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Obraz 10" descr="20200121_1649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284984"/>
            <a:ext cx="4480497" cy="2520280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pole tekstowe 11"/>
          <p:cNvSpPr txBox="1"/>
          <p:nvPr/>
        </p:nvSpPr>
        <p:spPr>
          <a:xfrm>
            <a:off x="251520" y="1340768"/>
            <a:ext cx="44084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Constructing a downhill track from different elements of the chain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  <a:br>
              <a:rPr lang="pl-PL" sz="2400" dirty="0">
                <a:solidFill>
                  <a:srgbClr val="FFFF00"/>
                </a:solidFill>
              </a:rPr>
            </a:br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13" name="Obraz 12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5949280"/>
            <a:ext cx="1679848" cy="706061"/>
          </a:xfrm>
          <a:prstGeom prst="rect">
            <a:avLst/>
          </a:prstGeom>
        </p:spPr>
      </p:pic>
      <p:pic>
        <p:nvPicPr>
          <p:cNvPr id="14" name="Obraz 13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172400" y="764705"/>
            <a:ext cx="971600" cy="5280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9" name="Obraz 8" descr="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32656"/>
            <a:ext cx="5508104" cy="3098397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Obraz 9" descr="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188640"/>
            <a:ext cx="3312368" cy="4968552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Obraz 10" descr="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772594" y="4293096"/>
            <a:ext cx="4352484" cy="2448272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Obraz 11" descr="7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43808" y="3362754"/>
            <a:ext cx="2653047" cy="4287334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pole tekstowe 12"/>
          <p:cNvSpPr txBox="1"/>
          <p:nvPr/>
        </p:nvSpPr>
        <p:spPr>
          <a:xfrm>
            <a:off x="5571179" y="5445224"/>
            <a:ext cx="35728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The team is building a track starting with a concept and plan then prepare elements which form a track best for the downhill slide of a metal ball.</a:t>
            </a:r>
            <a:endParaRPr lang="pl-PL" dirty="0">
              <a:solidFill>
                <a:srgbClr val="FFFF00"/>
              </a:solidFill>
            </a:endParaRPr>
          </a:p>
        </p:txBody>
      </p:sp>
      <p:pic>
        <p:nvPicPr>
          <p:cNvPr id="14" name="Obraz 13" descr="erasmus2020fla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52120" y="548680"/>
            <a:ext cx="1679848" cy="706061"/>
          </a:xfrm>
          <a:prstGeom prst="rect">
            <a:avLst/>
          </a:prstGeom>
        </p:spPr>
      </p:pic>
      <p:pic>
        <p:nvPicPr>
          <p:cNvPr id="15" name="Obraz 14" descr="cropped-eukids-logo1-p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36096" y="4625700"/>
            <a:ext cx="1008112" cy="54788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20200123_094752(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501865" y="1834840"/>
            <a:ext cx="6867125" cy="3862758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pole tekstowe 5"/>
          <p:cNvSpPr txBox="1"/>
          <p:nvPr/>
        </p:nvSpPr>
        <p:spPr>
          <a:xfrm>
            <a:off x="539552" y="6073170"/>
            <a:ext cx="4464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Paper is a very easily accessible and excellent material for making different constructions.</a:t>
            </a:r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7" name="Obraz 6" descr="20200120_1534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80645" y="1528917"/>
            <a:ext cx="5508104" cy="3259599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az 7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404664"/>
            <a:ext cx="1679848" cy="706061"/>
          </a:xfrm>
          <a:prstGeom prst="rect">
            <a:avLst/>
          </a:prstGeom>
        </p:spPr>
      </p:pic>
      <p:pic>
        <p:nvPicPr>
          <p:cNvPr id="9" name="Obraz 8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100392" y="5301209"/>
            <a:ext cx="1043608" cy="56717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sp>
        <p:nvSpPr>
          <p:cNvPr id="6" name="pole tekstowe 5"/>
          <p:cNvSpPr txBox="1"/>
          <p:nvPr/>
        </p:nvSpPr>
        <p:spPr>
          <a:xfrm>
            <a:off x="395536" y="6381328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Recycled and waste paper can be used for building the chain experiment downhill tracks.</a:t>
            </a:r>
            <a:endParaRPr lang="pl-PL" sz="2400" dirty="0">
              <a:solidFill>
                <a:srgbClr val="FFFF00"/>
              </a:solidFill>
            </a:endParaRPr>
          </a:p>
          <a:p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8" name="Obraz 7" descr="20200120_1134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32656"/>
            <a:ext cx="4572000" cy="2571750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Obraz 9" descr="20200121_16315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009405" y="1255291"/>
            <a:ext cx="5904656" cy="405938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Obraz 11" descr="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284984"/>
            <a:ext cx="4679504" cy="2632222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Obraz 8" descr="erasmus2020fla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6016" y="1556792"/>
            <a:ext cx="1607840" cy="675795"/>
          </a:xfrm>
          <a:prstGeom prst="rect">
            <a:avLst/>
          </a:prstGeom>
        </p:spPr>
      </p:pic>
      <p:pic>
        <p:nvPicPr>
          <p:cNvPr id="11" name="Obraz 10" descr="cropped-eukids-logo1-p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44408" y="5661248"/>
            <a:ext cx="899592" cy="48890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chemeClr val="bg2"/>
          </a:solidFill>
        </p:spPr>
      </p:pic>
      <p:sp>
        <p:nvSpPr>
          <p:cNvPr id="6" name="pole tekstowe 5"/>
          <p:cNvSpPr txBox="1"/>
          <p:nvPr/>
        </p:nvSpPr>
        <p:spPr>
          <a:xfrm>
            <a:off x="395536" y="6075293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Constructions are made mainly with paper but plastic and wooden elements can be used to make the construction more durable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8" name="Obraz 7" descr="20200120_1534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1124633" y="1420776"/>
            <a:ext cx="5632625" cy="3168352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Obraz 9" descr="20200120_1536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391508" y="1433030"/>
            <a:ext cx="5688632" cy="319985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Obraz 10" descr="20200120_11343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3356992"/>
            <a:ext cx="4464496" cy="2511280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Obraz 14" descr="erasmus2020fla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4725144"/>
            <a:ext cx="1679848" cy="706061"/>
          </a:xfrm>
          <a:prstGeom prst="rect">
            <a:avLst/>
          </a:prstGeom>
        </p:spPr>
      </p:pic>
      <p:pic>
        <p:nvPicPr>
          <p:cNvPr id="16" name="Obraz 15" descr="cropped-eukids-logo1-p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67700" y="3356992"/>
            <a:ext cx="876300" cy="4762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8" name="Obraz 7" descr="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476672"/>
            <a:ext cx="8668455" cy="4876006"/>
          </a:xfrm>
          <a:prstGeom prst="round2DiagRect">
            <a:avLst>
              <a:gd name="adj1" fmla="val 16667"/>
              <a:gd name="adj2" fmla="val 0"/>
            </a:avLst>
          </a:prstGeom>
          <a:ln w="127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pole tekstowe 8"/>
          <p:cNvSpPr txBox="1"/>
          <p:nvPr/>
        </p:nvSpPr>
        <p:spPr>
          <a:xfrm>
            <a:off x="539552" y="5949280"/>
            <a:ext cx="78638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Different elements of the construction are glued together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</a:p>
          <a:p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6" name="Obraz 5" descr="erasmus2020fla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296" y="3789040"/>
            <a:ext cx="1751856" cy="736327"/>
          </a:xfrm>
          <a:prstGeom prst="rect">
            <a:avLst/>
          </a:prstGeom>
        </p:spPr>
      </p:pic>
      <p:pic>
        <p:nvPicPr>
          <p:cNvPr id="7" name="Obraz 6" descr="cropped-eukids-logo1-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052736"/>
            <a:ext cx="948308" cy="51538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20200121_1435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188640"/>
            <a:ext cx="6084168" cy="3422345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pole tekstowe 5"/>
          <p:cNvSpPr txBox="1"/>
          <p:nvPr/>
        </p:nvSpPr>
        <p:spPr>
          <a:xfrm>
            <a:off x="179512" y="3717032"/>
            <a:ext cx="9004388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Paper and plastic waste are given new life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</a:p>
          <a:p>
            <a:endParaRPr lang="pl-PL" sz="2300" dirty="0">
              <a:solidFill>
                <a:srgbClr val="FFFF00"/>
              </a:solidFill>
            </a:endParaRPr>
          </a:p>
        </p:txBody>
      </p:sp>
      <p:pic>
        <p:nvPicPr>
          <p:cNvPr id="7" name="Obraz 6" descr="20200121_1544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99836" y="4419110"/>
            <a:ext cx="5792644" cy="3258362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az 7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96136" y="2348880"/>
            <a:ext cx="1391816" cy="584998"/>
          </a:xfrm>
          <a:prstGeom prst="rect">
            <a:avLst/>
          </a:prstGeom>
        </p:spPr>
      </p:pic>
      <p:pic>
        <p:nvPicPr>
          <p:cNvPr id="9" name="Obraz 8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83767" y="7029400"/>
            <a:ext cx="924583" cy="50249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6" name="Obraz 5" descr="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1144438" y="1730308"/>
            <a:ext cx="6984778" cy="3928938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az 6" descr="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478132" y="1642549"/>
            <a:ext cx="6868255" cy="410445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pole tekstowe 7"/>
          <p:cNvSpPr txBox="1"/>
          <p:nvPr/>
        </p:nvSpPr>
        <p:spPr>
          <a:xfrm>
            <a:off x="525851" y="7317432"/>
            <a:ext cx="81369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FF00"/>
                </a:solidFill>
              </a:rPr>
              <a:t>The elements of the downhill track have a different degree of difficulty</a:t>
            </a:r>
            <a:r>
              <a:rPr lang="pl-PL" sz="2000" dirty="0">
                <a:solidFill>
                  <a:srgbClr val="FFFF00"/>
                </a:solidFill>
              </a:rPr>
              <a:t>.</a:t>
            </a:r>
          </a:p>
          <a:p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9" name="Obraz 8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332656"/>
            <a:ext cx="1535832" cy="645529"/>
          </a:xfrm>
          <a:prstGeom prst="rect">
            <a:avLst/>
          </a:prstGeom>
        </p:spPr>
      </p:pic>
      <p:pic>
        <p:nvPicPr>
          <p:cNvPr id="10" name="Obraz 9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6165304"/>
            <a:ext cx="792088" cy="43048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20200123_1140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1416666" y="1784818"/>
            <a:ext cx="7296810" cy="410445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pole tekstowe 5"/>
          <p:cNvSpPr txBox="1"/>
          <p:nvPr/>
        </p:nvSpPr>
        <p:spPr>
          <a:xfrm>
            <a:off x="4499992" y="1268760"/>
            <a:ext cx="453969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Children use their kindergarten creative experience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endParaRPr lang="pl-PL" sz="2000" dirty="0">
              <a:solidFill>
                <a:srgbClr val="FFFF00"/>
              </a:solidFill>
            </a:endParaRPr>
          </a:p>
          <a:p>
            <a:br>
              <a:rPr lang="pl-PL" sz="2000" dirty="0">
                <a:solidFill>
                  <a:srgbClr val="FFFF00"/>
                </a:solidFill>
              </a:rPr>
            </a:br>
            <a:r>
              <a:rPr lang="en-GB" sz="2400" dirty="0">
                <a:solidFill>
                  <a:srgbClr val="FFFF00"/>
                </a:solidFill>
              </a:rPr>
              <a:t>Under the supervision of teachers they build new elements of the chain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</a:p>
          <a:p>
            <a:endParaRPr lang="pl-PL" sz="2000" dirty="0">
              <a:solidFill>
                <a:srgbClr val="FFFF00"/>
              </a:solidFill>
            </a:endParaRPr>
          </a:p>
        </p:txBody>
      </p:sp>
      <p:pic>
        <p:nvPicPr>
          <p:cNvPr id="7" name="Obraz 6" descr="20200124_1023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3284232" y="2423803"/>
            <a:ext cx="5755457" cy="3237445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az 7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71800" y="6858000"/>
            <a:ext cx="1607840" cy="675795"/>
          </a:xfrm>
          <a:prstGeom prst="rect">
            <a:avLst/>
          </a:prstGeom>
        </p:spPr>
      </p:pic>
      <p:pic>
        <p:nvPicPr>
          <p:cNvPr id="9" name="Obraz 8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44408" y="2420888"/>
            <a:ext cx="899592" cy="48890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1196614" y="1729348"/>
            <a:ext cx="6984778" cy="4047377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Obraz 5" descr="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229586" y="1787583"/>
            <a:ext cx="6980267" cy="3926400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pole tekstowe 6"/>
          <p:cNvSpPr txBox="1"/>
          <p:nvPr/>
        </p:nvSpPr>
        <p:spPr>
          <a:xfrm>
            <a:off x="179512" y="7317432"/>
            <a:ext cx="86228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FF00"/>
                </a:solidFill>
              </a:rPr>
              <a:t>The elements are built according to the instructions</a:t>
            </a:r>
            <a:r>
              <a:rPr lang="pl-PL" sz="2000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9" name="Obraz 8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31840" y="908720"/>
            <a:ext cx="1247800" cy="524466"/>
          </a:xfrm>
          <a:prstGeom prst="rect">
            <a:avLst/>
          </a:prstGeom>
        </p:spPr>
      </p:pic>
      <p:pic>
        <p:nvPicPr>
          <p:cNvPr id="10" name="Obraz 9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6420885"/>
            <a:ext cx="804292" cy="43711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060848"/>
            <a:ext cx="9035480" cy="5224764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pole tekstowe 5"/>
          <p:cNvSpPr txBox="1"/>
          <p:nvPr/>
        </p:nvSpPr>
        <p:spPr>
          <a:xfrm>
            <a:off x="395536" y="692696"/>
            <a:ext cx="8639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Mentors learn how to construct a track and then stimulate children’s ideas and creativity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</a:p>
          <a:p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7" name="Obraz 6" descr="erasmus2020fla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09207" y="2204864"/>
            <a:ext cx="1334793" cy="561031"/>
          </a:xfrm>
          <a:prstGeom prst="rect">
            <a:avLst/>
          </a:prstGeom>
        </p:spPr>
      </p:pic>
      <p:pic>
        <p:nvPicPr>
          <p:cNvPr id="8" name="Obraz 7" descr="cropped-eukids-logo1-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6642758"/>
            <a:ext cx="792088" cy="43048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812595" y="2472389"/>
            <a:ext cx="6372200" cy="3820925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Obraz 5" descr="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205084" y="1843588"/>
            <a:ext cx="7236295" cy="407041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pole tekstowe 6"/>
          <p:cNvSpPr txBox="1"/>
          <p:nvPr/>
        </p:nvSpPr>
        <p:spPr>
          <a:xfrm>
            <a:off x="251520" y="260648"/>
            <a:ext cx="4464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Elements of the construction are put within a wooden frame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  <a:endParaRPr lang="pl-PL" sz="2200" dirty="0">
              <a:solidFill>
                <a:srgbClr val="FFFF00"/>
              </a:solidFill>
            </a:endParaRPr>
          </a:p>
        </p:txBody>
      </p:sp>
      <p:pic>
        <p:nvPicPr>
          <p:cNvPr id="8" name="Obraz 7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869160"/>
            <a:ext cx="1590440" cy="668482"/>
          </a:xfrm>
          <a:prstGeom prst="rect">
            <a:avLst/>
          </a:prstGeom>
        </p:spPr>
      </p:pic>
      <p:pic>
        <p:nvPicPr>
          <p:cNvPr id="9" name="Obraz 8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44408" y="6858000"/>
            <a:ext cx="899592" cy="48890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1515940" y="1884092"/>
            <a:ext cx="7092280" cy="3989408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Obraz 5" descr="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4581128"/>
            <a:ext cx="5472608" cy="3078342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pole tekstowe 7"/>
          <p:cNvSpPr txBox="1"/>
          <p:nvPr/>
        </p:nvSpPr>
        <p:spPr>
          <a:xfrm>
            <a:off x="4427984" y="1412776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</a:rPr>
              <a:t>The wooden frame protects the  paper construction</a:t>
            </a:r>
            <a:r>
              <a:rPr lang="pl-PL" sz="2800" dirty="0">
                <a:solidFill>
                  <a:srgbClr val="FFFF00"/>
                </a:solidFill>
              </a:rPr>
              <a:t>.</a:t>
            </a:r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9" name="Obraz 8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776" y="332656"/>
            <a:ext cx="1607840" cy="675796"/>
          </a:xfrm>
          <a:prstGeom prst="rect">
            <a:avLst/>
          </a:prstGeom>
        </p:spPr>
      </p:pic>
      <p:pic>
        <p:nvPicPr>
          <p:cNvPr id="10" name="Obraz 9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95736" y="6669360"/>
            <a:ext cx="1236340" cy="67192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179512" y="2128839"/>
            <a:ext cx="5184576" cy="2916324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pole tekstowe 5"/>
          <p:cNvSpPr txBox="1"/>
          <p:nvPr/>
        </p:nvSpPr>
        <p:spPr>
          <a:xfrm>
            <a:off x="0" y="5517232"/>
            <a:ext cx="5868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</a:rPr>
              <a:t>The wooden frame allows for easy transport of the construction</a:t>
            </a:r>
            <a:r>
              <a:rPr lang="pl-PL" sz="2800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7" name="Obraz 6" descr="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256965" y="2591907"/>
            <a:ext cx="6048671" cy="3402377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az 7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1052736"/>
            <a:ext cx="1800200" cy="756647"/>
          </a:xfrm>
          <a:prstGeom prst="rect">
            <a:avLst/>
          </a:prstGeom>
        </p:spPr>
      </p:pic>
      <p:pic>
        <p:nvPicPr>
          <p:cNvPr id="9" name="Obraz 8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84368" y="6502470"/>
            <a:ext cx="1092324" cy="59365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6" name="Obraz 5" descr="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1315668" y="1899844"/>
            <a:ext cx="7164288" cy="4029912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az 6" descr="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143577" y="1977103"/>
            <a:ext cx="7188291" cy="4043414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Obraz 7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260648"/>
            <a:ext cx="1679848" cy="706061"/>
          </a:xfrm>
          <a:prstGeom prst="rect">
            <a:avLst/>
          </a:prstGeom>
        </p:spPr>
      </p:pic>
      <p:pic>
        <p:nvPicPr>
          <p:cNvPr id="9" name="Obraz 8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4008" y="6583262"/>
            <a:ext cx="1008112" cy="54788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04664"/>
            <a:ext cx="8568952" cy="518457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pole tekstowe 5"/>
          <p:cNvSpPr txBox="1"/>
          <p:nvPr/>
        </p:nvSpPr>
        <p:spPr>
          <a:xfrm>
            <a:off x="323528" y="6237312"/>
            <a:ext cx="8299067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The spiral is made of single elements and can be very long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</a:p>
          <a:p>
            <a:endParaRPr lang="pl-PL" sz="2200" dirty="0">
              <a:solidFill>
                <a:srgbClr val="FFFF00"/>
              </a:solidFill>
            </a:endParaRPr>
          </a:p>
        </p:txBody>
      </p:sp>
      <p:pic>
        <p:nvPicPr>
          <p:cNvPr id="8" name="Obraz 7" descr="cropped-eukids-logo1-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1720" y="620688"/>
            <a:ext cx="876300" cy="476250"/>
          </a:xfrm>
          <a:prstGeom prst="rect">
            <a:avLst/>
          </a:prstGeom>
        </p:spPr>
      </p:pic>
      <p:pic>
        <p:nvPicPr>
          <p:cNvPr id="9" name="Obraz 8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4005064"/>
            <a:ext cx="1535832" cy="64553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1314400" y="1682552"/>
            <a:ext cx="7380312" cy="4392488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Obraz 5" descr="6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191847" y="1872829"/>
            <a:ext cx="7296809" cy="410445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az 6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80312" y="6182205"/>
            <a:ext cx="1607840" cy="675795"/>
          </a:xfrm>
          <a:prstGeom prst="rect">
            <a:avLst/>
          </a:prstGeom>
        </p:spPr>
      </p:pic>
      <p:pic>
        <p:nvPicPr>
          <p:cNvPr id="8" name="Obraz 7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6016" y="332656"/>
            <a:ext cx="948308" cy="51538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-243408"/>
            <a:ext cx="9278962" cy="7823002"/>
          </a:xfrm>
          <a:solidFill>
            <a:srgbClr val="FFFF00"/>
          </a:solidFill>
        </p:spPr>
      </p:pic>
      <p:pic>
        <p:nvPicPr>
          <p:cNvPr id="7" name="Obraz 6" descr="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48680"/>
            <a:ext cx="8820472" cy="5259168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pole tekstowe 7"/>
          <p:cNvSpPr txBox="1"/>
          <p:nvPr/>
        </p:nvSpPr>
        <p:spPr>
          <a:xfrm>
            <a:off x="251520" y="6525344"/>
            <a:ext cx="80824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Metal, wooden or  glass balls go down the track</a:t>
            </a:r>
            <a:r>
              <a:rPr lang="pl-PL" sz="2400" dirty="0">
                <a:solidFill>
                  <a:srgbClr val="FFFF00"/>
                </a:solidFill>
              </a:rPr>
              <a:t>.</a:t>
            </a:r>
          </a:p>
          <a:p>
            <a:endParaRPr lang="pl-PL" sz="2200" dirty="0">
              <a:solidFill>
                <a:srgbClr val="FFFF0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51520" y="6021288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Another version of the downhill track. </a:t>
            </a:r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10" name="Obraz 9" descr="erasmus2020fla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296" y="260648"/>
            <a:ext cx="1535832" cy="645529"/>
          </a:xfrm>
          <a:prstGeom prst="rect">
            <a:avLst/>
          </a:prstGeom>
        </p:spPr>
      </p:pic>
      <p:pic>
        <p:nvPicPr>
          <p:cNvPr id="11" name="Obraz 10" descr="cropped-eukids-logo1-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373216"/>
            <a:ext cx="971600" cy="52804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6" name="Obraz 5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8640"/>
            <a:ext cx="4950296" cy="495029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az 6" descr="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4293096"/>
            <a:ext cx="6016669" cy="338437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pole tekstowe 7"/>
          <p:cNvSpPr txBox="1"/>
          <p:nvPr/>
        </p:nvSpPr>
        <p:spPr>
          <a:xfrm>
            <a:off x="5055504" y="620688"/>
            <a:ext cx="43615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</a:rPr>
              <a:t>The project develops creativity, imagination, planning and group work</a:t>
            </a:r>
            <a:r>
              <a:rPr lang="pl-PL" sz="2800" dirty="0">
                <a:solidFill>
                  <a:srgbClr val="FFFF00"/>
                </a:solidFill>
              </a:rPr>
              <a:t>.</a:t>
            </a:r>
          </a:p>
          <a:p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9" name="Obraz 8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3789040"/>
            <a:ext cx="1679848" cy="706061"/>
          </a:xfrm>
          <a:prstGeom prst="rect">
            <a:avLst/>
          </a:prstGeom>
        </p:spPr>
      </p:pic>
      <p:pic>
        <p:nvPicPr>
          <p:cNvPr id="10" name="Obraz 9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5301208"/>
            <a:ext cx="876300" cy="4762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57250"/>
            <a:ext cx="8892480" cy="5740102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pole tekstowe 5"/>
          <p:cNvSpPr txBox="1"/>
          <p:nvPr/>
        </p:nvSpPr>
        <p:spPr>
          <a:xfrm>
            <a:off x="198948" y="6834969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</a:rPr>
              <a:t>Another variant of the track</a:t>
            </a:r>
            <a:r>
              <a:rPr lang="pl-PL" sz="2800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7" name="Obraz 6" descr="erasmus2020fla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548680"/>
            <a:ext cx="2039888" cy="857390"/>
          </a:xfrm>
          <a:prstGeom prst="rect">
            <a:avLst/>
          </a:prstGeom>
        </p:spPr>
      </p:pic>
      <p:pic>
        <p:nvPicPr>
          <p:cNvPr id="8" name="Obraz 7" descr="cropped-eukids-logo1-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0232" y="6309320"/>
            <a:ext cx="1236340" cy="67192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6512" y="0"/>
            <a:ext cx="9278962" cy="7651602"/>
          </a:xfrm>
          <a:solidFill>
            <a:srgbClr val="FFFF00"/>
          </a:solidFill>
        </p:spPr>
      </p:pic>
      <p:sp>
        <p:nvSpPr>
          <p:cNvPr id="6" name="pole tekstowe 5"/>
          <p:cNvSpPr txBox="1"/>
          <p:nvPr/>
        </p:nvSpPr>
        <p:spPr>
          <a:xfrm>
            <a:off x="1043608" y="7029400"/>
            <a:ext cx="79208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</a:rPr>
              <a:t>Each group develops its own track</a:t>
            </a:r>
            <a:r>
              <a:rPr lang="pl-PL" sz="2800" dirty="0">
                <a:solidFill>
                  <a:srgbClr val="FFFF00"/>
                </a:solidFill>
              </a:rPr>
              <a:t>.</a:t>
            </a:r>
          </a:p>
          <a:p>
            <a:endParaRPr lang="pl-PL" sz="2400" dirty="0">
              <a:solidFill>
                <a:srgbClr val="FFFF00"/>
              </a:solidFill>
            </a:endParaRPr>
          </a:p>
        </p:txBody>
      </p:sp>
      <p:pic>
        <p:nvPicPr>
          <p:cNvPr id="8" name="Obraz 7" descr="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60648"/>
            <a:ext cx="6732240" cy="3786785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Obraz 8" descr="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2852936"/>
            <a:ext cx="4149080" cy="4149080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Obraz 10" descr="erasmus2020fla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6165304"/>
            <a:ext cx="1848758" cy="777056"/>
          </a:xfrm>
          <a:prstGeom prst="rect">
            <a:avLst/>
          </a:prstGeom>
        </p:spPr>
      </p:pic>
      <p:pic>
        <p:nvPicPr>
          <p:cNvPr id="12" name="Obraz 11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5536" y="548680"/>
            <a:ext cx="1008112" cy="547887"/>
          </a:xfrm>
          <a:prstGeom prst="rect">
            <a:avLst/>
          </a:prstGeom>
        </p:spPr>
      </p:pic>
      <p:pic>
        <p:nvPicPr>
          <p:cNvPr id="13" name="Obraz 12" descr="tytuł_filmu_chorwacj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780" y="4206687"/>
            <a:ext cx="5120493" cy="2880320"/>
          </a:xfrm>
          <a:prstGeom prst="rect">
            <a:avLst/>
          </a:prstGeom>
        </p:spPr>
      </p:pic>
      <p:pic>
        <p:nvPicPr>
          <p:cNvPr id="14" name="Obraz 13" descr="erasmu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1560" y="6453336"/>
            <a:ext cx="2542624" cy="57606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6" name="Obraz 5" descr="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548680"/>
            <a:ext cx="8820472" cy="5321556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az 4" descr="erasmus2020fla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64152" y="260648"/>
            <a:ext cx="1679848" cy="706061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179513" y="5877272"/>
            <a:ext cx="8640960" cy="739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FFFF00"/>
                </a:solidFill>
              </a:rPr>
              <a:t>Each team is ready for the final presentation</a:t>
            </a:r>
            <a:r>
              <a:rPr lang="pl-PL" sz="3200" dirty="0">
                <a:solidFill>
                  <a:srgbClr val="FFFF00"/>
                </a:solidFill>
              </a:rPr>
              <a:t>.</a:t>
            </a:r>
            <a:endParaRPr lang="pl-PL" sz="2800" dirty="0">
              <a:solidFill>
                <a:srgbClr val="FFFF00"/>
              </a:solidFill>
            </a:endParaRPr>
          </a:p>
        </p:txBody>
      </p:sp>
      <p:pic>
        <p:nvPicPr>
          <p:cNvPr id="8" name="Obraz 7" descr="cropped-eukids-logo1-p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00392" y="4527905"/>
            <a:ext cx="1043608" cy="567178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 descr="background-3132679_19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34962" y="0"/>
            <a:ext cx="9278962" cy="7823002"/>
          </a:xfrm>
          <a:solidFill>
            <a:srgbClr val="FFFF00"/>
          </a:solidFill>
        </p:spPr>
      </p:pic>
      <p:pic>
        <p:nvPicPr>
          <p:cNvPr id="5" name="Obraz 4" descr="89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32656"/>
            <a:ext cx="3384376" cy="6858000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Obraz 5" descr="89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3140968"/>
            <a:ext cx="5482405" cy="2593863"/>
          </a:xfrm>
          <a:prstGeom prst="round2DiagRect">
            <a:avLst>
              <a:gd name="adj1" fmla="val 16667"/>
              <a:gd name="adj2" fmla="val 0"/>
            </a:avLst>
          </a:prstGeom>
          <a:ln w="1905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pole tekstowe 7"/>
          <p:cNvSpPr txBox="1"/>
          <p:nvPr/>
        </p:nvSpPr>
        <p:spPr>
          <a:xfrm>
            <a:off x="3995936" y="1196752"/>
            <a:ext cx="39036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FF00"/>
                </a:solidFill>
              </a:rPr>
              <a:t>The Final Presentation </a:t>
            </a:r>
            <a:br>
              <a:rPr lang="pl-PL" sz="2800" dirty="0">
                <a:solidFill>
                  <a:srgbClr val="FFFF00"/>
                </a:solidFill>
              </a:rPr>
            </a:br>
            <a:r>
              <a:rPr lang="pl-PL" sz="2800" dirty="0" err="1">
                <a:solidFill>
                  <a:srgbClr val="FFFF00"/>
                </a:solidFill>
              </a:rPr>
              <a:t>Chain</a:t>
            </a:r>
            <a:r>
              <a:rPr lang="pl-PL" sz="2800" dirty="0">
                <a:solidFill>
                  <a:srgbClr val="FFFF00"/>
                </a:solidFill>
              </a:rPr>
              <a:t> </a:t>
            </a:r>
            <a:r>
              <a:rPr lang="pl-PL" sz="2800" dirty="0" err="1">
                <a:solidFill>
                  <a:srgbClr val="FFFF00"/>
                </a:solidFill>
              </a:rPr>
              <a:t>Experiment</a:t>
            </a:r>
            <a:endParaRPr lang="pl-PL" sz="2800" dirty="0">
              <a:solidFill>
                <a:srgbClr val="FFFF00"/>
              </a:solidFill>
            </a:endParaRPr>
          </a:p>
        </p:txBody>
      </p:sp>
      <p:pic>
        <p:nvPicPr>
          <p:cNvPr id="12" name="Obraz 11" descr="erasmu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2276872"/>
            <a:ext cx="2560809" cy="580184"/>
          </a:xfrm>
          <a:prstGeom prst="rect">
            <a:avLst/>
          </a:prstGeom>
        </p:spPr>
      </p:pic>
      <p:pic>
        <p:nvPicPr>
          <p:cNvPr id="13" name="Obraz 12" descr="cropped-eukids-logo1-p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79912" y="5877272"/>
            <a:ext cx="1080120" cy="58702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chniczny">
  <a:themeElements>
    <a:clrScheme name="Niestandardowy 1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007DEA"/>
      </a:folHlink>
    </a:clrScheme>
    <a:fontScheme name="Techniczny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zn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1605</TotalTime>
  <Words>378</Words>
  <Application>Microsoft Office PowerPoint</Application>
  <PresentationFormat>On-screen Show (4:3)</PresentationFormat>
  <Paragraphs>41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Franklin Gothic Book</vt:lpstr>
      <vt:lpstr>Wingdings 2</vt:lpstr>
      <vt:lpstr>Techniczny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Wiesia</dc:creator>
  <cp:lastModifiedBy>Hanna Kryszewska</cp:lastModifiedBy>
  <cp:revision>115</cp:revision>
  <dcterms:created xsi:type="dcterms:W3CDTF">2020-01-25T19:16:24Z</dcterms:created>
  <dcterms:modified xsi:type="dcterms:W3CDTF">2023-11-06T11:13:57Z</dcterms:modified>
</cp:coreProperties>
</file>